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771" r:id="rId2"/>
    <p:sldId id="849" r:id="rId3"/>
    <p:sldId id="856" r:id="rId4"/>
    <p:sldId id="850" r:id="rId5"/>
    <p:sldId id="851" r:id="rId6"/>
    <p:sldId id="857" r:id="rId7"/>
    <p:sldId id="858" r:id="rId8"/>
    <p:sldId id="860" r:id="rId9"/>
    <p:sldId id="861" r:id="rId10"/>
    <p:sldId id="862" r:id="rId11"/>
    <p:sldId id="854" r:id="rId12"/>
    <p:sldId id="257" r:id="rId13"/>
    <p:sldId id="258" r:id="rId14"/>
    <p:sldId id="260" r:id="rId15"/>
    <p:sldId id="271" r:id="rId16"/>
    <p:sldId id="272" r:id="rId17"/>
    <p:sldId id="273" r:id="rId18"/>
    <p:sldId id="863" r:id="rId19"/>
    <p:sldId id="864" r:id="rId20"/>
    <p:sldId id="865" r:id="rId21"/>
    <p:sldId id="866" r:id="rId22"/>
    <p:sldId id="867" r:id="rId23"/>
    <p:sldId id="868" r:id="rId24"/>
    <p:sldId id="876" r:id="rId25"/>
    <p:sldId id="764" r:id="rId26"/>
    <p:sldId id="870" r:id="rId27"/>
    <p:sldId id="877" r:id="rId28"/>
    <p:sldId id="871" r:id="rId29"/>
    <p:sldId id="881" r:id="rId30"/>
    <p:sldId id="882" r:id="rId31"/>
    <p:sldId id="888" r:id="rId32"/>
    <p:sldId id="883" r:id="rId33"/>
    <p:sldId id="884" r:id="rId34"/>
    <p:sldId id="885" r:id="rId35"/>
    <p:sldId id="886" r:id="rId36"/>
    <p:sldId id="872" r:id="rId37"/>
    <p:sldId id="873" r:id="rId38"/>
    <p:sldId id="874" r:id="rId39"/>
    <p:sldId id="875" r:id="rId40"/>
    <p:sldId id="887" r:id="rId4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8806CAA8-4740-4953-A39E-3DCD81B7B883}">
          <p14:sldIdLst>
            <p14:sldId id="771"/>
            <p14:sldId id="849"/>
            <p14:sldId id="856"/>
            <p14:sldId id="850"/>
            <p14:sldId id="851"/>
            <p14:sldId id="857"/>
            <p14:sldId id="858"/>
            <p14:sldId id="860"/>
            <p14:sldId id="861"/>
            <p14:sldId id="862"/>
            <p14:sldId id="854"/>
            <p14:sldId id="257"/>
            <p14:sldId id="258"/>
            <p14:sldId id="260"/>
            <p14:sldId id="271"/>
            <p14:sldId id="272"/>
            <p14:sldId id="273"/>
            <p14:sldId id="863"/>
            <p14:sldId id="864"/>
            <p14:sldId id="865"/>
            <p14:sldId id="866"/>
            <p14:sldId id="867"/>
            <p14:sldId id="868"/>
            <p14:sldId id="876"/>
            <p14:sldId id="764"/>
            <p14:sldId id="870"/>
            <p14:sldId id="877"/>
            <p14:sldId id="871"/>
            <p14:sldId id="881"/>
            <p14:sldId id="882"/>
            <p14:sldId id="888"/>
            <p14:sldId id="883"/>
            <p14:sldId id="884"/>
            <p14:sldId id="885"/>
            <p14:sldId id="886"/>
            <p14:sldId id="872"/>
            <p14:sldId id="873"/>
            <p14:sldId id="874"/>
            <p14:sldId id="875"/>
            <p14:sldId id="8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f bağrıaçık" initials="eb" lastIdx="1" clrIdx="0">
    <p:extLst>
      <p:ext uri="{19B8F6BF-5375-455C-9EA6-DF929625EA0E}">
        <p15:presenceInfo xmlns:p15="http://schemas.microsoft.com/office/powerpoint/2012/main" userId="122f6d955f1f4a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9685" autoAdjust="0"/>
    <p:restoredTop sz="96215" autoAdjust="0"/>
  </p:normalViewPr>
  <p:slideViewPr>
    <p:cSldViewPr snapToGrid="0">
      <p:cViewPr varScale="1">
        <p:scale>
          <a:sx n="33" d="100"/>
          <a:sy n="33" d="100"/>
        </p:scale>
        <p:origin x="66" y="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A9134-B0AC-4BB1-A4C2-1EC381FA930A}" type="datetimeFigureOut">
              <a:rPr lang="tr-TR" smtClean="0"/>
              <a:t>27.09.2026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53CED-DAB9-4AA6-BB52-8C638CDBCD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57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igitech-i.com/sites/default/files/empty-banner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 b="49400"/>
          <a:stretch/>
        </p:blipFill>
        <p:spPr bwMode="auto">
          <a:xfrm rot="799201">
            <a:off x="10975689" y="5886612"/>
            <a:ext cx="1000992" cy="733631"/>
          </a:xfrm>
          <a:prstGeom prst="roundRect">
            <a:avLst>
              <a:gd name="adj" fmla="val 1785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 userDrawn="1"/>
        </p:nvSpPr>
        <p:spPr>
          <a:xfrm rot="850330">
            <a:off x="11035343" y="5932680"/>
            <a:ext cx="898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2D62F25-AD9C-4477-A18E-7D08178814C6}" type="slidenum">
              <a:rPr lang="tr-TR" sz="3600" b="1" smtClean="0">
                <a:solidFill>
                  <a:schemeClr val="bg1"/>
                </a:solidFill>
                <a:latin typeface="00300" panose="00000400000000000000" pitchFamily="2" charset="0"/>
              </a:rPr>
              <a:pPr algn="ctr"/>
              <a:t>‹#›</a:t>
            </a:fld>
            <a:endParaRPr lang="tr-TR" sz="3600" b="1">
              <a:solidFill>
                <a:schemeClr val="bg1"/>
              </a:solidFill>
              <a:latin typeface="00300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2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igitech-i.com/sites/default/files/empty-banner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 b="49400"/>
          <a:stretch/>
        </p:blipFill>
        <p:spPr bwMode="auto">
          <a:xfrm rot="799201">
            <a:off x="10975689" y="5886612"/>
            <a:ext cx="1000992" cy="733631"/>
          </a:xfrm>
          <a:prstGeom prst="roundRect">
            <a:avLst>
              <a:gd name="adj" fmla="val 1785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 userDrawn="1"/>
        </p:nvSpPr>
        <p:spPr>
          <a:xfrm rot="850330">
            <a:off x="11035343" y="5994235"/>
            <a:ext cx="89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2D62F25-AD9C-4477-A18E-7D08178814C6}" type="slidenum">
              <a:rPr lang="tr-TR" sz="2800" b="1" smtClean="0">
                <a:solidFill>
                  <a:schemeClr val="bg1"/>
                </a:solidFill>
                <a:latin typeface="00300" panose="00000400000000000000" pitchFamily="2" charset="0"/>
              </a:rPr>
              <a:pPr algn="ctr"/>
              <a:t>‹#›</a:t>
            </a:fld>
            <a:endParaRPr lang="tr-TR" sz="2800" b="1" dirty="0">
              <a:solidFill>
                <a:schemeClr val="bg1"/>
              </a:solidFill>
              <a:latin typeface="00300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4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digitech-i.com/sites/default/files/empty-banner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 b="49400"/>
          <a:stretch/>
        </p:blipFill>
        <p:spPr bwMode="auto">
          <a:xfrm rot="799201">
            <a:off x="10975689" y="5886612"/>
            <a:ext cx="1000992" cy="733631"/>
          </a:xfrm>
          <a:prstGeom prst="roundRect">
            <a:avLst>
              <a:gd name="adj" fmla="val 1785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 userDrawn="1"/>
        </p:nvSpPr>
        <p:spPr>
          <a:xfrm rot="850330">
            <a:off x="11035343" y="5994235"/>
            <a:ext cx="89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2D62F25-AD9C-4477-A18E-7D08178814C6}" type="slidenum">
              <a:rPr lang="tr-TR" sz="2800" b="1" smtClean="0">
                <a:solidFill>
                  <a:schemeClr val="bg1"/>
                </a:solidFill>
                <a:latin typeface="00300" panose="00000400000000000000" pitchFamily="2" charset="0"/>
              </a:rPr>
              <a:pPr algn="ctr"/>
              <a:t>‹#›</a:t>
            </a:fld>
            <a:endParaRPr lang="tr-TR" sz="2800" b="1" dirty="0">
              <a:solidFill>
                <a:schemeClr val="bg1"/>
              </a:solidFill>
              <a:latin typeface="00300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88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accent4">
                <a:lumMod val="0"/>
                <a:lumOff val="100000"/>
              </a:schemeClr>
            </a:gs>
            <a:gs pos="100000">
              <a:srgbClr val="FFD961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8" descr="http://www.muholc2014.hitit.edu.tr/dosyalar/08092014-lxlgmu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8"/>
          <a:stretch/>
        </p:blipFill>
        <p:spPr bwMode="auto">
          <a:xfrm>
            <a:off x="10725939" y="153132"/>
            <a:ext cx="983461" cy="997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67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0312"/>
          <a:stretch/>
        </p:blipFill>
        <p:spPr bwMode="auto">
          <a:xfrm>
            <a:off x="6027532" y="448219"/>
            <a:ext cx="2893783" cy="44289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8" r="59821"/>
          <a:stretch/>
        </p:blipFill>
        <p:spPr bwMode="auto">
          <a:xfrm>
            <a:off x="9048091" y="1188295"/>
            <a:ext cx="2893783" cy="38028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9" r="20295"/>
          <a:stretch/>
        </p:blipFill>
        <p:spPr bwMode="auto">
          <a:xfrm rot="5400000">
            <a:off x="1856893" y="-1381181"/>
            <a:ext cx="2437097" cy="56506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/>
          <a:stretch/>
        </p:blipFill>
        <p:spPr bwMode="auto">
          <a:xfrm rot="5400000">
            <a:off x="1891431" y="1041956"/>
            <a:ext cx="2226622" cy="5730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Resim 11">
            <a:extLst>
              <a:ext uri="{FF2B5EF4-FFF2-40B4-BE49-F238E27FC236}">
                <a16:creationId xmlns:a16="http://schemas.microsoft.com/office/drawing/2014/main" id="{6E9909EB-4EE6-4C0E-9A13-F73ADA5683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418" y="1669397"/>
            <a:ext cx="2847303" cy="284730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6" name="Picture 15" descr="http://www.hssports.co.uk/skin/frontend/default/hssports/images/services/runner.png">
            <a:extLst>
              <a:ext uri="{FF2B5EF4-FFF2-40B4-BE49-F238E27FC236}">
                <a16:creationId xmlns:a16="http://schemas.microsoft.com/office/drawing/2014/main" id="{39FBAB28-ED04-46D3-BE87-FB5B965D4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5" y="266031"/>
            <a:ext cx="4597820" cy="24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ttp://dodgeskiboots.com/wp-content/themes/carbon-fiber/img/dodge-ski-team.png">
            <a:extLst>
              <a:ext uri="{FF2B5EF4-FFF2-40B4-BE49-F238E27FC236}">
                <a16:creationId xmlns:a16="http://schemas.microsoft.com/office/drawing/2014/main" id="{E1B84828-349C-4A44-8F14-3F8AEA806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3CFD8"/>
              </a:clrFrom>
              <a:clrTo>
                <a:srgbClr val="03CF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75" y="2549449"/>
            <a:ext cx="6091314" cy="252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animated gif heart beating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284" y="1001630"/>
            <a:ext cx="4672084" cy="350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5124334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AEROBİK UYGUNLUK</a:t>
            </a:r>
            <a:endParaRPr lang="tr-TR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56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464817" y="1204224"/>
            <a:ext cx="48575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Aerobik</a:t>
            </a:r>
            <a:r>
              <a:rPr lang="en-US" sz="2400" dirty="0"/>
              <a:t> </a:t>
            </a:r>
            <a:r>
              <a:rPr lang="en-US" sz="2400" dirty="0" err="1"/>
              <a:t>dayanıklılık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Aerobik</a:t>
            </a:r>
            <a:r>
              <a:rPr lang="en-US" sz="2400" dirty="0"/>
              <a:t> </a:t>
            </a:r>
            <a:r>
              <a:rPr lang="en-US" sz="2400" dirty="0" err="1"/>
              <a:t>güç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Aerobik</a:t>
            </a:r>
            <a:r>
              <a:rPr lang="en-US" sz="2400" dirty="0"/>
              <a:t> </a:t>
            </a:r>
            <a:r>
              <a:rPr lang="en-US" sz="2400" dirty="0" err="1"/>
              <a:t>kapasite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Dayanıklılık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Fitness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Fiziksel</a:t>
            </a:r>
            <a:r>
              <a:rPr lang="en-US" sz="2400" dirty="0"/>
              <a:t> </a:t>
            </a:r>
            <a:r>
              <a:rPr lang="en-US" sz="2400" dirty="0" err="1"/>
              <a:t>iş</a:t>
            </a:r>
            <a:r>
              <a:rPr lang="en-US" sz="2400" dirty="0"/>
              <a:t> </a:t>
            </a:r>
            <a:r>
              <a:rPr lang="en-US" sz="2400" dirty="0" err="1"/>
              <a:t>kapasitesi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Kardiyorespiratör</a:t>
            </a:r>
            <a:r>
              <a:rPr lang="en-US" sz="2400" dirty="0"/>
              <a:t> </a:t>
            </a:r>
            <a:r>
              <a:rPr lang="en-US" sz="2400" dirty="0" err="1"/>
              <a:t>uygunluk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Kardiyorespiratör</a:t>
            </a:r>
            <a:r>
              <a:rPr lang="en-US" sz="2400" dirty="0"/>
              <a:t> </a:t>
            </a:r>
            <a:r>
              <a:rPr lang="en-US" sz="2400" dirty="0" err="1"/>
              <a:t>dayanıklılık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400" dirty="0"/>
              <a:t>Kardiyovasküler dayanıklılık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Kardiyovasküler fitness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Kardiyovasküler </a:t>
            </a:r>
            <a:r>
              <a:rPr lang="en-US" sz="2400" dirty="0" err="1"/>
              <a:t>uygunluk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Maksimal</a:t>
            </a:r>
            <a:r>
              <a:rPr lang="en-US" sz="2400" dirty="0"/>
              <a:t> </a:t>
            </a:r>
            <a:r>
              <a:rPr lang="en-US" sz="2400" dirty="0" err="1"/>
              <a:t>oksijen</a:t>
            </a:r>
            <a:r>
              <a:rPr lang="en-US" sz="2400" dirty="0"/>
              <a:t> </a:t>
            </a:r>
            <a:r>
              <a:rPr lang="en-US" sz="2400" dirty="0" err="1"/>
              <a:t>alımı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/>
              <a:t>Maksimal</a:t>
            </a:r>
            <a:r>
              <a:rPr lang="en-US" sz="2400" dirty="0"/>
              <a:t> </a:t>
            </a:r>
            <a:r>
              <a:rPr lang="en-US" sz="2400" dirty="0" err="1"/>
              <a:t>oksijen</a:t>
            </a:r>
            <a:r>
              <a:rPr lang="en-US" sz="2400" dirty="0"/>
              <a:t> </a:t>
            </a:r>
            <a:r>
              <a:rPr lang="en-US" sz="2400" dirty="0" err="1"/>
              <a:t>tüketimi</a:t>
            </a:r>
            <a:endParaRPr lang="en-US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/>
              <a:t>VO2max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Uygunluk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Confused with Infusionsof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469" y="1067428"/>
            <a:ext cx="5789678" cy="515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26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88901" y="1439612"/>
            <a:ext cx="1158127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Farklı</a:t>
            </a:r>
            <a:r>
              <a:rPr lang="en-US" sz="2800" dirty="0"/>
              <a:t> </a:t>
            </a:r>
            <a:r>
              <a:rPr lang="en-US" sz="2800" dirty="0" err="1"/>
              <a:t>teknik</a:t>
            </a:r>
            <a:r>
              <a:rPr lang="en-US" sz="2800" dirty="0"/>
              <a:t> </a:t>
            </a:r>
            <a:r>
              <a:rPr lang="en-US" sz="2800" dirty="0" err="1"/>
              <a:t>terimler</a:t>
            </a:r>
            <a:r>
              <a:rPr lang="en-US" sz="2800" dirty="0"/>
              <a:t> </a:t>
            </a:r>
            <a:r>
              <a:rPr lang="en-US" sz="2800" dirty="0" err="1"/>
              <a:t>kullanılarak</a:t>
            </a:r>
            <a:r>
              <a:rPr lang="en-US" sz="2800" dirty="0"/>
              <a:t> </a:t>
            </a:r>
            <a:r>
              <a:rPr lang="en-US" sz="2800" dirty="0" err="1"/>
              <a:t>ifade</a:t>
            </a:r>
            <a:r>
              <a:rPr lang="en-US" sz="2800" dirty="0"/>
              <a:t> </a:t>
            </a:r>
            <a:r>
              <a:rPr lang="en-US" sz="2800" dirty="0" err="1"/>
              <a:t>edilebilen</a:t>
            </a:r>
            <a:r>
              <a:rPr lang="en-US" sz="2800" dirty="0"/>
              <a:t> </a:t>
            </a: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uygunluk</a:t>
            </a:r>
            <a:r>
              <a:rPr lang="en-US" sz="2800" dirty="0"/>
              <a:t>; </a:t>
            </a:r>
            <a:r>
              <a:rPr lang="tr-TR" sz="2800" dirty="0"/>
              <a:t>yürüme, yüzme, hafif koşu veya bisiklete binme gibi</a:t>
            </a:r>
            <a:r>
              <a:rPr lang="en-US" sz="2800" dirty="0"/>
              <a:t>,</a:t>
            </a:r>
            <a:r>
              <a:rPr lang="tr-TR" sz="2800" dirty="0"/>
              <a:t> </a:t>
            </a:r>
            <a:r>
              <a:rPr lang="tr-TR" sz="2800" b="1" dirty="0">
                <a:solidFill>
                  <a:srgbClr val="0070C0"/>
                </a:solidFill>
              </a:rPr>
              <a:t>uzun süreye yayılan aerobik egzersizleri yapabilme becerisi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tanımlanabilmekted</a:t>
            </a:r>
            <a:r>
              <a:rPr lang="tr-TR" sz="2800" dirty="0"/>
              <a:t>ir.</a:t>
            </a:r>
            <a:endParaRPr lang="en-US" sz="2800" dirty="0"/>
          </a:p>
          <a:p>
            <a:pPr algn="just">
              <a:lnSpc>
                <a:spcPct val="150000"/>
              </a:lnSpc>
            </a:pPr>
            <a:r>
              <a:rPr lang="tr-TR" sz="2800" dirty="0"/>
              <a:t>Enerji</a:t>
            </a:r>
            <a:r>
              <a:rPr lang="en-US" sz="2800" dirty="0"/>
              <a:t> </a:t>
            </a:r>
            <a:r>
              <a:rPr lang="en-US" sz="2800" dirty="0" err="1"/>
              <a:t>harcanımının</a:t>
            </a:r>
            <a:r>
              <a:rPr lang="en-US" sz="2800" dirty="0"/>
              <a:t> </a:t>
            </a:r>
            <a:r>
              <a:rPr lang="en-US" sz="2800" dirty="0" err="1"/>
              <a:t>arttırılması</a:t>
            </a:r>
            <a:r>
              <a:rPr lang="en-US" sz="2800" dirty="0"/>
              <a:t>, </a:t>
            </a:r>
            <a:r>
              <a:rPr lang="en-US" sz="2800" dirty="0" err="1"/>
              <a:t>vücut</a:t>
            </a:r>
            <a:r>
              <a:rPr lang="en-US" sz="2800" dirty="0"/>
              <a:t> </a:t>
            </a:r>
            <a:r>
              <a:rPr lang="en-US" sz="2800" dirty="0" err="1"/>
              <a:t>yağ</a:t>
            </a:r>
            <a:r>
              <a:rPr lang="en-US" sz="2800" dirty="0"/>
              <a:t> </a:t>
            </a:r>
            <a:r>
              <a:rPr lang="en-US" sz="2800" dirty="0" err="1"/>
              <a:t>yüzdesinin</a:t>
            </a:r>
            <a:r>
              <a:rPr lang="en-US" sz="2800" dirty="0"/>
              <a:t> </a:t>
            </a:r>
            <a:r>
              <a:rPr lang="tr-TR" sz="2800" dirty="0"/>
              <a:t>ve kardiyovasküler hastalık risk</a:t>
            </a:r>
            <a:r>
              <a:rPr lang="en-US" sz="2800" dirty="0" err="1"/>
              <a:t>lerinin</a:t>
            </a:r>
            <a:r>
              <a:rPr lang="en-US" sz="2800" dirty="0"/>
              <a:t> </a:t>
            </a:r>
            <a:r>
              <a:rPr lang="en-US" sz="2800" dirty="0" err="1"/>
              <a:t>azaltılması</a:t>
            </a:r>
            <a:r>
              <a:rPr lang="en-US" sz="2800" dirty="0"/>
              <a:t> </a:t>
            </a:r>
            <a:r>
              <a:rPr lang="tr-TR" sz="2800" dirty="0"/>
              <a:t>ile yakından il</a:t>
            </a:r>
            <a:r>
              <a:rPr lang="en-US" sz="2800" dirty="0" err="1"/>
              <a:t>işkisi</a:t>
            </a:r>
            <a:r>
              <a:rPr lang="en-US" sz="2800" dirty="0"/>
              <a:t> </a:t>
            </a:r>
            <a:r>
              <a:rPr lang="en-US" sz="2800" dirty="0" err="1"/>
              <a:t>nedeniyle</a:t>
            </a:r>
            <a:r>
              <a:rPr lang="en-US" sz="2800" dirty="0"/>
              <a:t>, </a:t>
            </a:r>
            <a:r>
              <a:rPr lang="en-US" sz="2800" dirty="0" err="1"/>
              <a:t>çoğu</a:t>
            </a:r>
            <a:r>
              <a:rPr lang="en-US" sz="2800" dirty="0"/>
              <a:t> </a:t>
            </a:r>
            <a:r>
              <a:rPr lang="en-US" sz="2800" dirty="0" err="1"/>
              <a:t>biliminsanı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, </a:t>
            </a:r>
            <a:r>
              <a:rPr lang="tr-TR" sz="2800" dirty="0"/>
              <a:t>sağlıkla ilgili fiziksel uygunluk </a:t>
            </a:r>
            <a:r>
              <a:rPr lang="en-US" sz="2800" dirty="0" err="1"/>
              <a:t>bileşenlerinin</a:t>
            </a:r>
            <a:r>
              <a:rPr lang="tr-TR" sz="2800" dirty="0"/>
              <a:t> en önemli</a:t>
            </a:r>
            <a:r>
              <a:rPr lang="en-US" sz="2800" dirty="0" err="1"/>
              <a:t>si</a:t>
            </a:r>
            <a:r>
              <a:rPr lang="en-US" sz="2800" dirty="0"/>
              <a:t> </a:t>
            </a:r>
            <a:r>
              <a:rPr lang="tr-TR" sz="2800" dirty="0"/>
              <a:t>olarak kabul ed</a:t>
            </a:r>
            <a:r>
              <a:rPr lang="en-US" sz="2800" dirty="0" err="1"/>
              <a:t>ilmektedir</a:t>
            </a:r>
            <a:r>
              <a:rPr lang="tr-TR" sz="28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Uygunluk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172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88901" y="1217543"/>
            <a:ext cx="78485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uygunluk</a:t>
            </a:r>
            <a:r>
              <a:rPr lang="en-US" sz="2800" dirty="0"/>
              <a:t>, </a:t>
            </a:r>
            <a:r>
              <a:rPr lang="en-US" sz="2800" dirty="0" err="1"/>
              <a:t>solunum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ile</a:t>
            </a:r>
            <a:r>
              <a:rPr lang="en-US" sz="2800" dirty="0"/>
              <a:t> </a:t>
            </a:r>
            <a:r>
              <a:rPr lang="en-US" sz="2800" dirty="0" err="1"/>
              <a:t>kalp</a:t>
            </a:r>
            <a:r>
              <a:rPr lang="en-US" sz="2800" dirty="0"/>
              <a:t> ve </a:t>
            </a:r>
            <a:r>
              <a:rPr lang="en-US" sz="2800" dirty="0" err="1"/>
              <a:t>dolaşım</a:t>
            </a:r>
            <a:r>
              <a:rPr lang="en-US" sz="2800" dirty="0"/>
              <a:t> </a:t>
            </a:r>
            <a:r>
              <a:rPr lang="en-US" sz="2800" dirty="0" err="1"/>
              <a:t>sisteminin</a:t>
            </a:r>
            <a:r>
              <a:rPr lang="en-US" sz="2800" dirty="0"/>
              <a:t> </a:t>
            </a:r>
            <a:r>
              <a:rPr lang="en-US" sz="2800" dirty="0" err="1"/>
              <a:t>yeterli</a:t>
            </a:r>
            <a:r>
              <a:rPr lang="en-US" sz="2800" dirty="0"/>
              <a:t> ve </a:t>
            </a:r>
            <a:r>
              <a:rPr lang="en-US" sz="2800" dirty="0" err="1"/>
              <a:t>uyum</a:t>
            </a:r>
            <a:r>
              <a:rPr lang="en-US" sz="2800" dirty="0"/>
              <a:t> </a:t>
            </a:r>
            <a:r>
              <a:rPr lang="en-US" sz="2800" dirty="0" err="1"/>
              <a:t>içerisinde</a:t>
            </a:r>
            <a:r>
              <a:rPr lang="en-US" sz="2800" dirty="0"/>
              <a:t> </a:t>
            </a:r>
            <a:r>
              <a:rPr lang="en-US" sz="2800" dirty="0" err="1"/>
              <a:t>çalışmasını</a:t>
            </a:r>
            <a:r>
              <a:rPr lang="en-US" sz="2800" dirty="0"/>
              <a:t> </a:t>
            </a:r>
            <a:r>
              <a:rPr lang="en-US" sz="2800" dirty="0" err="1"/>
              <a:t>ifade</a:t>
            </a:r>
            <a:r>
              <a:rPr lang="en-US" sz="2800" dirty="0"/>
              <a:t> </a:t>
            </a:r>
            <a:r>
              <a:rPr lang="en-US" sz="2800" dirty="0" err="1"/>
              <a:t>etmektedir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Egzersiz, çalışan kaslar</a:t>
            </a:r>
            <a:r>
              <a:rPr lang="en-US" sz="2800" dirty="0"/>
              <a:t>ın</a:t>
            </a:r>
            <a:r>
              <a:rPr lang="tr-TR" sz="2800" dirty="0"/>
              <a:t> oksijen ve </a:t>
            </a:r>
            <a:r>
              <a:rPr lang="en-US" sz="2800" dirty="0" err="1"/>
              <a:t>enerji</a:t>
            </a:r>
            <a:r>
              <a:rPr lang="tr-TR" sz="2800" dirty="0"/>
              <a:t> </a:t>
            </a:r>
            <a:r>
              <a:rPr lang="en-US" sz="2800" dirty="0" err="1"/>
              <a:t>ihtiyacının</a:t>
            </a:r>
            <a:r>
              <a:rPr lang="en-US" sz="2800" dirty="0"/>
              <a:t> </a:t>
            </a:r>
            <a:r>
              <a:rPr lang="en-US" sz="2800" dirty="0" err="1"/>
              <a:t>artması</a:t>
            </a:r>
            <a:r>
              <a:rPr lang="tr-TR" sz="2800" dirty="0"/>
              <a:t> nedeni ile kardiyorespiratuvar sistemi</a:t>
            </a:r>
            <a:r>
              <a:rPr lang="en-US" sz="2800" dirty="0"/>
              <a:t> </a:t>
            </a:r>
            <a:r>
              <a:rPr lang="en-US" sz="2800" dirty="0" err="1"/>
              <a:t>çalışmaya</a:t>
            </a:r>
            <a:r>
              <a:rPr lang="en-US" sz="2800" dirty="0"/>
              <a:t> </a:t>
            </a:r>
            <a:r>
              <a:rPr lang="en-US" sz="2800" dirty="0" err="1"/>
              <a:t>teşvik</a:t>
            </a:r>
            <a:r>
              <a:rPr lang="en-US" sz="2800" dirty="0"/>
              <a:t> </a:t>
            </a:r>
            <a:r>
              <a:rPr lang="en-US" sz="2800" dirty="0" err="1"/>
              <a:t>eder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uygunluk</a:t>
            </a:r>
            <a:r>
              <a:rPr lang="en-US" sz="2800" dirty="0"/>
              <a:t>, </a:t>
            </a:r>
            <a:r>
              <a:rPr lang="en-US" sz="2800" dirty="0" err="1"/>
              <a:t>yalnızca</a:t>
            </a:r>
            <a:r>
              <a:rPr lang="en-US" sz="2800" dirty="0"/>
              <a:t> </a:t>
            </a:r>
            <a:r>
              <a:rPr lang="en-US" sz="2800" dirty="0" err="1"/>
              <a:t>fiziksel</a:t>
            </a:r>
            <a:r>
              <a:rPr lang="en-US" sz="2800" dirty="0"/>
              <a:t> </a:t>
            </a:r>
            <a:r>
              <a:rPr lang="en-US" sz="2800" dirty="0" err="1"/>
              <a:t>gelişimi</a:t>
            </a:r>
            <a:r>
              <a:rPr lang="en-US" sz="2800" dirty="0"/>
              <a:t> </a:t>
            </a:r>
            <a:r>
              <a:rPr lang="en-US" sz="2800" dirty="0" err="1"/>
              <a:t>değil</a:t>
            </a:r>
            <a:r>
              <a:rPr lang="en-US" sz="2800" dirty="0"/>
              <a:t> mental ve </a:t>
            </a:r>
            <a:r>
              <a:rPr lang="en-US" sz="2800" dirty="0" err="1"/>
              <a:t>psikolojik</a:t>
            </a:r>
            <a:r>
              <a:rPr lang="en-US" sz="2800" dirty="0"/>
              <a:t> </a:t>
            </a:r>
            <a:r>
              <a:rPr lang="en-US" sz="2800" dirty="0" err="1"/>
              <a:t>gelişimi</a:t>
            </a:r>
            <a:r>
              <a:rPr lang="en-US" sz="2800" dirty="0"/>
              <a:t> de </a:t>
            </a:r>
            <a:r>
              <a:rPr lang="en-US" sz="2800" dirty="0" err="1"/>
              <a:t>desteklemektedir</a:t>
            </a:r>
            <a:r>
              <a:rPr lang="en-US" sz="2800" dirty="0"/>
              <a:t>.</a:t>
            </a:r>
            <a:endParaRPr lang="tr-TR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Uygunluk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 descr="Kardiyovasküler Sistem - Alternatif Tera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2222500"/>
            <a:ext cx="3810000" cy="30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60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Uygunluğun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Etkileri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050" y="1283088"/>
            <a:ext cx="118237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Dolaşım</a:t>
            </a:r>
            <a:r>
              <a:rPr lang="en-US" sz="2800" dirty="0"/>
              <a:t> ve</a:t>
            </a:r>
            <a:r>
              <a:rPr lang="tr-TR" sz="2800" dirty="0"/>
              <a:t> solunum </a:t>
            </a:r>
            <a:r>
              <a:rPr lang="en-US" sz="2800" dirty="0" err="1"/>
              <a:t>sistemlerinin</a:t>
            </a:r>
            <a:r>
              <a:rPr lang="en-US" sz="2800" dirty="0"/>
              <a:t> </a:t>
            </a:r>
            <a:r>
              <a:rPr lang="en-US" sz="2800" dirty="0" err="1"/>
              <a:t>gelişmesini</a:t>
            </a:r>
            <a:r>
              <a:rPr lang="en-US" sz="2800" dirty="0"/>
              <a:t> ve </a:t>
            </a:r>
            <a:r>
              <a:rPr lang="en-US" sz="2800" dirty="0" err="1"/>
              <a:t>sağlıklı</a:t>
            </a:r>
            <a:r>
              <a:rPr lang="en-US" sz="2800" dirty="0"/>
              <a:t> </a:t>
            </a:r>
            <a:r>
              <a:rPr lang="en-US" sz="2800" dirty="0" err="1"/>
              <a:t>olmasını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Y</a:t>
            </a:r>
            <a:r>
              <a:rPr lang="tr-TR" sz="2800" dirty="0"/>
              <a:t>ağ metabolizmasını </a:t>
            </a:r>
            <a:r>
              <a:rPr lang="en-US" sz="2800" dirty="0" err="1"/>
              <a:t>uyarır</a:t>
            </a:r>
            <a:r>
              <a:rPr lang="en-US" sz="2800" dirty="0"/>
              <a:t> ve </a:t>
            </a:r>
            <a:r>
              <a:rPr lang="en-US" sz="2800" dirty="0" err="1"/>
              <a:t>verimli</a:t>
            </a:r>
            <a:r>
              <a:rPr lang="en-US" sz="2800" dirty="0"/>
              <a:t> </a:t>
            </a:r>
            <a:r>
              <a:rPr lang="en-US" sz="2800" dirty="0" err="1"/>
              <a:t>çalışmasını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tr-TR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Vücuttaki</a:t>
            </a:r>
            <a:r>
              <a:rPr lang="en-US" sz="2800" dirty="0"/>
              <a:t> </a:t>
            </a:r>
            <a:r>
              <a:rPr lang="en-US" sz="2800" dirty="0" err="1"/>
              <a:t>stresin</a:t>
            </a:r>
            <a:r>
              <a:rPr lang="en-US" sz="2800" dirty="0"/>
              <a:t> </a:t>
            </a:r>
            <a:r>
              <a:rPr lang="en-US" sz="2800" dirty="0" err="1"/>
              <a:t>azaltılmasına</a:t>
            </a:r>
            <a:r>
              <a:rPr lang="en-US" sz="2800" dirty="0"/>
              <a:t> </a:t>
            </a:r>
            <a:r>
              <a:rPr lang="en-US" sz="2800" dirty="0" err="1"/>
              <a:t>katkıda</a:t>
            </a:r>
            <a:r>
              <a:rPr lang="en-US" sz="2800" dirty="0"/>
              <a:t> </a:t>
            </a:r>
            <a:r>
              <a:rPr lang="en-US" sz="2800" dirty="0" err="1"/>
              <a:t>bulunur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Vücut</a:t>
            </a:r>
            <a:r>
              <a:rPr lang="en-US" sz="2800" dirty="0"/>
              <a:t> </a:t>
            </a:r>
            <a:r>
              <a:rPr lang="en-US" sz="2800" dirty="0" err="1"/>
              <a:t>yağ</a:t>
            </a:r>
            <a:r>
              <a:rPr lang="en-US" sz="2800" dirty="0"/>
              <a:t> </a:t>
            </a:r>
            <a:r>
              <a:rPr lang="en-US" sz="2800" dirty="0" err="1"/>
              <a:t>yüzdesinin</a:t>
            </a:r>
            <a:r>
              <a:rPr lang="en-US" sz="2800" dirty="0"/>
              <a:t> </a:t>
            </a:r>
            <a:r>
              <a:rPr lang="en-US" sz="2800" dirty="0" err="1"/>
              <a:t>kontrol</a:t>
            </a:r>
            <a:r>
              <a:rPr lang="en-US" sz="2800" dirty="0"/>
              <a:t> </a:t>
            </a:r>
            <a:r>
              <a:rPr lang="en-US" sz="2800" dirty="0" err="1"/>
              <a:t>edilebilmesini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Kalp-damar</a:t>
            </a:r>
            <a:r>
              <a:rPr lang="en-US" sz="2800" dirty="0"/>
              <a:t> </a:t>
            </a:r>
            <a:r>
              <a:rPr lang="en-US" sz="2800" dirty="0" err="1"/>
              <a:t>sorunlarının</a:t>
            </a:r>
            <a:r>
              <a:rPr lang="en-US" sz="2800" dirty="0"/>
              <a:t> </a:t>
            </a:r>
            <a:r>
              <a:rPr lang="en-US" sz="2800" dirty="0" err="1"/>
              <a:t>önlenmesine</a:t>
            </a:r>
            <a:r>
              <a:rPr lang="en-US" sz="2800" dirty="0"/>
              <a:t>/</a:t>
            </a:r>
            <a:r>
              <a:rPr lang="en-US" sz="2800" dirty="0" err="1"/>
              <a:t>gecikmesine</a:t>
            </a:r>
            <a:r>
              <a:rPr lang="en-US" sz="2800" dirty="0"/>
              <a:t> </a:t>
            </a:r>
            <a:r>
              <a:rPr lang="en-US" sz="2800" dirty="0" err="1"/>
              <a:t>neden</a:t>
            </a:r>
            <a:r>
              <a:rPr lang="en-US" sz="2800" dirty="0"/>
              <a:t> </a:t>
            </a:r>
            <a:r>
              <a:rPr lang="en-US" sz="2800" dirty="0" err="1"/>
              <a:t>olur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D</a:t>
            </a:r>
            <a:r>
              <a:rPr lang="tr-TR" sz="2800" dirty="0"/>
              <a:t>aha az yor</a:t>
            </a:r>
            <a:r>
              <a:rPr lang="en-US" sz="2800" dirty="0" err="1"/>
              <a:t>ularak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fazla</a:t>
            </a:r>
            <a:r>
              <a:rPr lang="en-US" sz="2800" dirty="0"/>
              <a:t> </a:t>
            </a:r>
            <a:r>
              <a:rPr lang="en-US" sz="2800" dirty="0" err="1"/>
              <a:t>iş</a:t>
            </a:r>
            <a:r>
              <a:rPr lang="en-US" sz="2800" dirty="0"/>
              <a:t> </a:t>
            </a:r>
            <a:r>
              <a:rPr lang="en-US" sz="2800" dirty="0" err="1"/>
              <a:t>üretilmesini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Bireylerin</a:t>
            </a:r>
            <a:r>
              <a:rPr lang="en-US" sz="2800" dirty="0"/>
              <a:t> </a:t>
            </a:r>
            <a:r>
              <a:rPr lang="en-US" sz="2800" dirty="0" err="1"/>
              <a:t>psikolojik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güçlü</a:t>
            </a:r>
            <a:r>
              <a:rPr lang="en-US" sz="2800" dirty="0"/>
              <a:t> </a:t>
            </a:r>
            <a:r>
              <a:rPr lang="en-US" sz="2800" dirty="0" err="1"/>
              <a:t>olmasına</a:t>
            </a:r>
            <a:r>
              <a:rPr lang="en-US" sz="2800" dirty="0"/>
              <a:t> </a:t>
            </a:r>
            <a:r>
              <a:rPr lang="en-US" sz="2800" dirty="0" err="1"/>
              <a:t>yol</a:t>
            </a:r>
            <a:r>
              <a:rPr lang="en-US" sz="2800" dirty="0"/>
              <a:t> </a:t>
            </a:r>
            <a:r>
              <a:rPr lang="en-US" sz="2800" dirty="0" err="1"/>
              <a:t>açar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Kemiklerin</a:t>
            </a:r>
            <a:r>
              <a:rPr lang="en-US" sz="2800" dirty="0"/>
              <a:t> </a:t>
            </a:r>
            <a:r>
              <a:rPr lang="en-US" sz="2800" dirty="0" err="1"/>
              <a:t>yoğunluğunun</a:t>
            </a:r>
            <a:r>
              <a:rPr lang="en-US" sz="2800" dirty="0"/>
              <a:t> </a:t>
            </a:r>
            <a:r>
              <a:rPr lang="en-US" sz="2800" dirty="0" err="1"/>
              <a:t>arttırılmasında</a:t>
            </a:r>
            <a:r>
              <a:rPr lang="en-US" sz="2800" dirty="0"/>
              <a:t> </a:t>
            </a:r>
            <a:r>
              <a:rPr lang="en-US" sz="2800" dirty="0" err="1"/>
              <a:t>etkilidir</a:t>
            </a:r>
            <a:r>
              <a:rPr lang="en-US" sz="2800" dirty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5057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Egzersizlerin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Etkileri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23100" y="1403946"/>
            <a:ext cx="452755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egzersizlerin</a:t>
            </a:r>
            <a:r>
              <a:rPr lang="en-US" sz="2800" dirty="0"/>
              <a:t> </a:t>
            </a:r>
            <a:r>
              <a:rPr lang="en-US" sz="2800" dirty="0" err="1"/>
              <a:t>düzenli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yapılması</a:t>
            </a:r>
            <a:r>
              <a:rPr lang="en-US" sz="2800" dirty="0"/>
              <a:t>, </a:t>
            </a:r>
            <a:r>
              <a:rPr lang="en-US" sz="2800" dirty="0" err="1"/>
              <a:t>vücutta</a:t>
            </a:r>
            <a:r>
              <a:rPr lang="en-US" sz="2800" dirty="0"/>
              <a:t> </a:t>
            </a:r>
            <a:r>
              <a:rPr lang="en-US" sz="2800" dirty="0" err="1"/>
              <a:t>uyum</a:t>
            </a:r>
            <a:r>
              <a:rPr lang="en-US" sz="2800" dirty="0"/>
              <a:t> </a:t>
            </a:r>
            <a:r>
              <a:rPr lang="en-US" sz="2800" dirty="0" err="1"/>
              <a:t>süreçlerinin</a:t>
            </a:r>
            <a:r>
              <a:rPr lang="en-US" sz="2800" dirty="0"/>
              <a:t> </a:t>
            </a:r>
            <a:r>
              <a:rPr lang="en-US" sz="2800" dirty="0" err="1"/>
              <a:t>ortaya</a:t>
            </a:r>
            <a:r>
              <a:rPr lang="en-US" sz="2800" dirty="0"/>
              <a:t> </a:t>
            </a:r>
            <a:r>
              <a:rPr lang="en-US" sz="2800" dirty="0" err="1"/>
              <a:t>çıkmasına</a:t>
            </a:r>
            <a:r>
              <a:rPr lang="en-US" sz="2800" dirty="0"/>
              <a:t> </a:t>
            </a:r>
            <a:r>
              <a:rPr lang="en-US" sz="2800" dirty="0" err="1"/>
              <a:t>neden</a:t>
            </a:r>
            <a:r>
              <a:rPr lang="en-US" sz="2800" dirty="0"/>
              <a:t> </a:t>
            </a:r>
            <a:r>
              <a:rPr lang="en-US" sz="2800" dirty="0" err="1"/>
              <a:t>olur</a:t>
            </a:r>
            <a:r>
              <a:rPr lang="en-US" sz="28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dirty="0" err="1"/>
              <a:t>Bunlar</a:t>
            </a:r>
            <a:r>
              <a:rPr lang="en-US" sz="2800" dirty="0"/>
              <a:t>; </a:t>
            </a:r>
            <a:r>
              <a:rPr lang="en-US" sz="2800" b="1" dirty="0" err="1">
                <a:solidFill>
                  <a:srgbClr val="0070C0"/>
                </a:solidFill>
              </a:rPr>
              <a:t>kas</a:t>
            </a:r>
            <a:r>
              <a:rPr lang="en-US" sz="2800" dirty="0"/>
              <a:t>, </a:t>
            </a:r>
            <a:r>
              <a:rPr lang="en-US" sz="2800" b="1" dirty="0" err="1">
                <a:solidFill>
                  <a:srgbClr val="00B050"/>
                </a:solidFill>
              </a:rPr>
              <a:t>kalp-dolaşım</a:t>
            </a:r>
            <a:r>
              <a:rPr lang="en-US" sz="2800" dirty="0"/>
              <a:t> ve </a:t>
            </a:r>
            <a:r>
              <a:rPr lang="en-US" sz="2800" b="1" dirty="0" err="1">
                <a:solidFill>
                  <a:srgbClr val="7030A0"/>
                </a:solidFill>
              </a:rPr>
              <a:t>hormon</a:t>
            </a:r>
            <a:r>
              <a:rPr lang="en-US" sz="2800" dirty="0"/>
              <a:t> </a:t>
            </a:r>
            <a:r>
              <a:rPr lang="en-US" sz="2800" dirty="0" err="1"/>
              <a:t>sistemleri</a:t>
            </a:r>
            <a:r>
              <a:rPr lang="en-US" sz="2800" dirty="0"/>
              <a:t> </a:t>
            </a:r>
            <a:r>
              <a:rPr lang="en-US" sz="2800" dirty="0" err="1"/>
              <a:t>üzerinde</a:t>
            </a:r>
            <a:r>
              <a:rPr lang="en-US" sz="2800" dirty="0"/>
              <a:t> </a:t>
            </a:r>
            <a:r>
              <a:rPr lang="en-US" sz="2800" dirty="0" err="1"/>
              <a:t>görülür</a:t>
            </a:r>
            <a:r>
              <a:rPr lang="en-US" sz="2800" dirty="0"/>
              <a:t>.</a:t>
            </a:r>
            <a:endParaRPr lang="tr-TR" sz="2800" dirty="0"/>
          </a:p>
        </p:txBody>
      </p:sp>
      <p:pic>
        <p:nvPicPr>
          <p:cNvPr id="4098" name="Picture 2" descr="Multiple Sclerosis and Exercise: Why MS Patients Should Stay Active – Penn  Medic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673920"/>
            <a:ext cx="619125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74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Kas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Sistemi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Üzerindeki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Etkiler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050" y="1283088"/>
            <a:ext cx="118237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Kasların </a:t>
            </a:r>
            <a:r>
              <a:rPr lang="en-US" sz="2800" dirty="0" err="1"/>
              <a:t>enerji</a:t>
            </a:r>
            <a:r>
              <a:rPr lang="en-US" sz="2800" dirty="0"/>
              <a:t> </a:t>
            </a:r>
            <a:r>
              <a:rPr lang="en-US" sz="2800" dirty="0" err="1"/>
              <a:t>üretebilme</a:t>
            </a:r>
            <a:r>
              <a:rPr lang="en-US" sz="2800" dirty="0"/>
              <a:t> ve </a:t>
            </a:r>
            <a:r>
              <a:rPr lang="en-US" sz="2800" dirty="0" err="1"/>
              <a:t>oksijen</a:t>
            </a:r>
            <a:r>
              <a:rPr lang="en-US" sz="2800" dirty="0"/>
              <a:t> </a:t>
            </a:r>
            <a:r>
              <a:rPr lang="en-US" sz="2800" dirty="0" err="1"/>
              <a:t>kullanma</a:t>
            </a:r>
            <a:r>
              <a:rPr lang="en-US" sz="2800" dirty="0"/>
              <a:t> </a:t>
            </a:r>
            <a:r>
              <a:rPr lang="en-US" sz="2800" dirty="0" err="1"/>
              <a:t>yeteneği</a:t>
            </a:r>
            <a:r>
              <a:rPr lang="en-US" sz="2800" dirty="0"/>
              <a:t> </a:t>
            </a:r>
            <a:r>
              <a:rPr lang="en-US" sz="2800" dirty="0" err="1"/>
              <a:t>artar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Kaslarda</a:t>
            </a:r>
            <a:r>
              <a:rPr lang="en-US" sz="2800" dirty="0"/>
              <a:t> </a:t>
            </a:r>
            <a:r>
              <a:rPr lang="en-US" sz="2800" dirty="0" err="1"/>
              <a:t>uyum</a:t>
            </a:r>
            <a:r>
              <a:rPr lang="en-US" sz="2800" dirty="0"/>
              <a:t> </a:t>
            </a:r>
            <a:r>
              <a:rPr lang="en-US" sz="2800" dirty="0" err="1"/>
              <a:t>gerçekleşir</a:t>
            </a:r>
            <a:r>
              <a:rPr lang="en-US" sz="2800" dirty="0"/>
              <a:t> ve Tip I </a:t>
            </a:r>
            <a:r>
              <a:rPr lang="en-US" sz="2800" dirty="0" err="1"/>
              <a:t>kas</a:t>
            </a:r>
            <a:r>
              <a:rPr lang="en-US" sz="2800" dirty="0"/>
              <a:t> </a:t>
            </a:r>
            <a:r>
              <a:rPr lang="en-US" sz="2800" dirty="0" err="1"/>
              <a:t>liflerinde</a:t>
            </a:r>
            <a:r>
              <a:rPr lang="en-US" sz="2800" dirty="0"/>
              <a:t> </a:t>
            </a:r>
            <a:r>
              <a:rPr lang="en-US" sz="2800" dirty="0" err="1"/>
              <a:t>hacimsel</a:t>
            </a:r>
            <a:r>
              <a:rPr lang="en-US" sz="2800" dirty="0"/>
              <a:t> </a:t>
            </a:r>
            <a:r>
              <a:rPr lang="en-US" sz="2800" dirty="0" err="1"/>
              <a:t>artış</a:t>
            </a:r>
            <a:r>
              <a:rPr lang="en-US" sz="2800" dirty="0"/>
              <a:t> </a:t>
            </a:r>
            <a:r>
              <a:rPr lang="en-US" sz="2800" dirty="0" err="1"/>
              <a:t>gerçekleşir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Kaslardaki</a:t>
            </a:r>
            <a:r>
              <a:rPr lang="en-US" sz="2800" dirty="0"/>
              <a:t> </a:t>
            </a:r>
            <a:r>
              <a:rPr lang="en-US" sz="2800" dirty="0" err="1"/>
              <a:t>kapiller</a:t>
            </a:r>
            <a:r>
              <a:rPr lang="en-US" sz="2800" dirty="0"/>
              <a:t> </a:t>
            </a:r>
            <a:r>
              <a:rPr lang="en-US" sz="2800" dirty="0" err="1"/>
              <a:t>sayısında</a:t>
            </a:r>
            <a:r>
              <a:rPr lang="en-US" sz="2800" dirty="0"/>
              <a:t> </a:t>
            </a:r>
            <a:r>
              <a:rPr lang="en-US" sz="2800" dirty="0" err="1"/>
              <a:t>artış</a:t>
            </a:r>
            <a:r>
              <a:rPr lang="en-US" sz="2800" dirty="0"/>
              <a:t> </a:t>
            </a:r>
            <a:r>
              <a:rPr lang="en-US" sz="2800" dirty="0" err="1"/>
              <a:t>gerçekleşir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Kasların CHO </a:t>
            </a:r>
            <a:r>
              <a:rPr lang="en-US" sz="2800" dirty="0" err="1"/>
              <a:t>kullanma</a:t>
            </a:r>
            <a:r>
              <a:rPr lang="en-US" sz="2800" dirty="0"/>
              <a:t> </a:t>
            </a:r>
            <a:r>
              <a:rPr lang="en-US" sz="2800" dirty="0" err="1"/>
              <a:t>yeteneklerinde</a:t>
            </a:r>
            <a:r>
              <a:rPr lang="en-US" sz="2800" dirty="0"/>
              <a:t> </a:t>
            </a:r>
            <a:r>
              <a:rPr lang="en-US" sz="2800" dirty="0" err="1"/>
              <a:t>artış</a:t>
            </a:r>
            <a:r>
              <a:rPr lang="en-US" sz="2800" dirty="0"/>
              <a:t> </a:t>
            </a:r>
            <a:r>
              <a:rPr lang="en-US" sz="2800" dirty="0" err="1"/>
              <a:t>meydana</a:t>
            </a:r>
            <a:r>
              <a:rPr lang="en-US" sz="2800" dirty="0"/>
              <a:t> </a:t>
            </a:r>
            <a:r>
              <a:rPr lang="en-US" sz="2800" dirty="0" err="1"/>
              <a:t>gelir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Oksidatif</a:t>
            </a:r>
            <a:r>
              <a:rPr lang="en-US" sz="2800" dirty="0"/>
              <a:t> </a:t>
            </a:r>
            <a:r>
              <a:rPr lang="en-US" sz="2800" dirty="0" err="1"/>
              <a:t>enzim</a:t>
            </a:r>
            <a:r>
              <a:rPr lang="en-US" sz="2800" dirty="0"/>
              <a:t> </a:t>
            </a:r>
            <a:r>
              <a:rPr lang="en-US" sz="2800" dirty="0" err="1"/>
              <a:t>aktivitesi</a:t>
            </a:r>
            <a:r>
              <a:rPr lang="en-US" sz="2800" dirty="0"/>
              <a:t> </a:t>
            </a:r>
            <a:r>
              <a:rPr lang="en-US" sz="2800" dirty="0" err="1"/>
              <a:t>artar</a:t>
            </a:r>
            <a:r>
              <a:rPr lang="en-US" sz="2800" dirty="0"/>
              <a:t> ve </a:t>
            </a:r>
            <a:r>
              <a:rPr lang="en-US" sz="2800" dirty="0" err="1"/>
              <a:t>kasta</a:t>
            </a:r>
            <a:r>
              <a:rPr lang="en-US" sz="2800" dirty="0"/>
              <a:t> </a:t>
            </a:r>
            <a:r>
              <a:rPr lang="en-US" sz="2800" dirty="0" err="1"/>
              <a:t>enerji</a:t>
            </a:r>
            <a:r>
              <a:rPr lang="en-US" sz="2800" dirty="0"/>
              <a:t> </a:t>
            </a:r>
            <a:r>
              <a:rPr lang="en-US" sz="2800" dirty="0" err="1"/>
              <a:t>üretimi</a:t>
            </a:r>
            <a:r>
              <a:rPr lang="en-US" sz="2800" dirty="0"/>
              <a:t> </a:t>
            </a:r>
            <a:r>
              <a:rPr lang="en-US" sz="2800" dirty="0" err="1"/>
              <a:t>desteklenir</a:t>
            </a:r>
            <a:r>
              <a:rPr lang="en-US" sz="2800" dirty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4256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Kalp-Dolaşım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Sistemi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Üzerindeki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Etkiler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050" y="1283088"/>
            <a:ext cx="11823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Kalp</a:t>
            </a:r>
            <a:r>
              <a:rPr lang="en-US" sz="2800" dirty="0"/>
              <a:t> </a:t>
            </a:r>
            <a:r>
              <a:rPr lang="en-US" sz="2800" dirty="0" err="1"/>
              <a:t>büyüklüğü</a:t>
            </a:r>
            <a:r>
              <a:rPr lang="en-US" sz="2800" dirty="0"/>
              <a:t> (</a:t>
            </a:r>
            <a:r>
              <a:rPr lang="en-US" sz="2800" dirty="0" err="1"/>
              <a:t>hacmi</a:t>
            </a:r>
            <a:r>
              <a:rPr lang="en-US" sz="2800" dirty="0"/>
              <a:t>) </a:t>
            </a:r>
            <a:r>
              <a:rPr lang="en-US" sz="2800" dirty="0" err="1"/>
              <a:t>artar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Kalbin</a:t>
            </a:r>
            <a:r>
              <a:rPr lang="en-US" sz="2800" dirty="0"/>
              <a:t> </a:t>
            </a:r>
            <a:r>
              <a:rPr lang="en-US" sz="2800" dirty="0" err="1"/>
              <a:t>atım</a:t>
            </a:r>
            <a:r>
              <a:rPr lang="en-US" sz="2800" dirty="0"/>
              <a:t> </a:t>
            </a:r>
            <a:r>
              <a:rPr lang="en-US" sz="2800" dirty="0" err="1"/>
              <a:t>volümü</a:t>
            </a:r>
            <a:r>
              <a:rPr lang="en-US" sz="2800" dirty="0"/>
              <a:t> (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vurumda</a:t>
            </a:r>
            <a:r>
              <a:rPr lang="en-US" sz="2800" dirty="0"/>
              <a:t> </a:t>
            </a:r>
            <a:r>
              <a:rPr lang="en-US" sz="2800" dirty="0" err="1"/>
              <a:t>kalpten</a:t>
            </a:r>
            <a:r>
              <a:rPr lang="en-US" sz="2800" dirty="0"/>
              <a:t> </a:t>
            </a:r>
            <a:r>
              <a:rPr lang="en-US" sz="2800" dirty="0" err="1"/>
              <a:t>pompalanan</a:t>
            </a:r>
            <a:r>
              <a:rPr lang="en-US" sz="2800" dirty="0"/>
              <a:t> </a:t>
            </a:r>
            <a:r>
              <a:rPr lang="en-US" sz="2800" dirty="0" err="1"/>
              <a:t>kan</a:t>
            </a:r>
            <a:r>
              <a:rPr lang="en-US" sz="2800" dirty="0"/>
              <a:t> </a:t>
            </a:r>
            <a:r>
              <a:rPr lang="en-US" sz="2800" dirty="0" err="1"/>
              <a:t>miktarı</a:t>
            </a:r>
            <a:r>
              <a:rPr lang="en-US" sz="2800" dirty="0"/>
              <a:t>) </a:t>
            </a:r>
            <a:r>
              <a:rPr lang="en-US" sz="2800" dirty="0" err="1"/>
              <a:t>artar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Kardiyak</a:t>
            </a:r>
            <a:r>
              <a:rPr lang="en-US" sz="2800" dirty="0"/>
              <a:t> </a:t>
            </a:r>
            <a:r>
              <a:rPr lang="en-US" sz="2800" dirty="0" err="1"/>
              <a:t>debi</a:t>
            </a:r>
            <a:r>
              <a:rPr lang="en-US" sz="2800" dirty="0"/>
              <a:t> (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dakikada</a:t>
            </a:r>
            <a:r>
              <a:rPr lang="en-US" sz="2800" dirty="0"/>
              <a:t> </a:t>
            </a:r>
            <a:r>
              <a:rPr lang="en-US" sz="2800" dirty="0" err="1"/>
              <a:t>kalpten</a:t>
            </a:r>
            <a:r>
              <a:rPr lang="en-US" sz="2800" dirty="0"/>
              <a:t> </a:t>
            </a:r>
            <a:r>
              <a:rPr lang="en-US" sz="2800" dirty="0" err="1"/>
              <a:t>pompalanan</a:t>
            </a:r>
            <a:r>
              <a:rPr lang="en-US" sz="2800" dirty="0"/>
              <a:t> </a:t>
            </a:r>
            <a:r>
              <a:rPr lang="en-US" sz="2800" dirty="0" err="1"/>
              <a:t>kan</a:t>
            </a:r>
            <a:r>
              <a:rPr lang="en-US" sz="2800" dirty="0"/>
              <a:t> </a:t>
            </a:r>
            <a:r>
              <a:rPr lang="en-US" sz="2800" dirty="0" err="1"/>
              <a:t>miktarı</a:t>
            </a:r>
            <a:r>
              <a:rPr lang="en-US" sz="2800" dirty="0"/>
              <a:t>) </a:t>
            </a:r>
            <a:r>
              <a:rPr lang="en-US" sz="2800" dirty="0" err="1"/>
              <a:t>artar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İstirahat</a:t>
            </a:r>
            <a:r>
              <a:rPr lang="en-US" sz="2800" dirty="0"/>
              <a:t> </a:t>
            </a:r>
            <a:r>
              <a:rPr lang="en-US" sz="2800" dirty="0" err="1"/>
              <a:t>nabzında</a:t>
            </a:r>
            <a:r>
              <a:rPr lang="en-US" sz="2800" dirty="0"/>
              <a:t> </a:t>
            </a:r>
            <a:r>
              <a:rPr lang="en-US" sz="2800" dirty="0" err="1"/>
              <a:t>azalma</a:t>
            </a:r>
            <a:r>
              <a:rPr lang="en-US" sz="2800" dirty="0"/>
              <a:t> </a:t>
            </a:r>
            <a:r>
              <a:rPr lang="en-US" sz="2800" dirty="0" err="1"/>
              <a:t>meydana</a:t>
            </a:r>
            <a:r>
              <a:rPr lang="en-US" sz="2800" dirty="0"/>
              <a:t> </a:t>
            </a:r>
            <a:r>
              <a:rPr lang="en-US" sz="2800" dirty="0" err="1"/>
              <a:t>gelir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Egzersiz</a:t>
            </a:r>
            <a:r>
              <a:rPr lang="en-US" sz="2800" dirty="0"/>
              <a:t> </a:t>
            </a:r>
            <a:r>
              <a:rPr lang="en-US" sz="2800" dirty="0" err="1"/>
              <a:t>sonrası</a:t>
            </a:r>
            <a:r>
              <a:rPr lang="en-US" sz="2800" dirty="0"/>
              <a:t> </a:t>
            </a:r>
            <a:r>
              <a:rPr lang="en-US" sz="2800" dirty="0" err="1"/>
              <a:t>toparlanma</a:t>
            </a:r>
            <a:r>
              <a:rPr lang="en-US" sz="2800" dirty="0"/>
              <a:t> </a:t>
            </a:r>
            <a:r>
              <a:rPr lang="en-US" sz="2800" dirty="0" err="1"/>
              <a:t>daha</a:t>
            </a:r>
            <a:r>
              <a:rPr lang="en-US" sz="2800" dirty="0"/>
              <a:t> </a:t>
            </a:r>
            <a:r>
              <a:rPr lang="en-US" sz="2800" dirty="0" err="1"/>
              <a:t>hızlı</a:t>
            </a:r>
            <a:r>
              <a:rPr lang="en-US" sz="2800" dirty="0"/>
              <a:t> </a:t>
            </a:r>
            <a:r>
              <a:rPr lang="en-US" sz="2800" dirty="0" err="1"/>
              <a:t>olur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Kalp</a:t>
            </a:r>
            <a:r>
              <a:rPr lang="en-US" sz="2800" dirty="0"/>
              <a:t> </a:t>
            </a:r>
            <a:r>
              <a:rPr lang="en-US" sz="2800" dirty="0" err="1"/>
              <a:t>kaslarının</a:t>
            </a:r>
            <a:r>
              <a:rPr lang="en-US" sz="2800" dirty="0"/>
              <a:t> </a:t>
            </a:r>
            <a:r>
              <a:rPr lang="en-US" sz="2800" dirty="0" err="1"/>
              <a:t>kasılma</a:t>
            </a:r>
            <a:r>
              <a:rPr lang="en-US" sz="2800" dirty="0"/>
              <a:t> </a:t>
            </a:r>
            <a:r>
              <a:rPr lang="en-US" sz="2800" dirty="0" err="1"/>
              <a:t>kuvveti</a:t>
            </a:r>
            <a:r>
              <a:rPr lang="en-US" sz="2800" dirty="0"/>
              <a:t> </a:t>
            </a:r>
            <a:r>
              <a:rPr lang="en-US" sz="2800" dirty="0" err="1"/>
              <a:t>artar</a:t>
            </a:r>
            <a:r>
              <a:rPr lang="en-US" sz="2800" dirty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İstirahat</a:t>
            </a:r>
            <a:r>
              <a:rPr lang="en-US" sz="2800" dirty="0"/>
              <a:t> </a:t>
            </a:r>
            <a:r>
              <a:rPr lang="en-US" sz="2800" dirty="0" err="1"/>
              <a:t>tansiyon</a:t>
            </a:r>
            <a:r>
              <a:rPr lang="en-US" sz="2800" dirty="0"/>
              <a:t> </a:t>
            </a:r>
            <a:r>
              <a:rPr lang="en-US" sz="2800" dirty="0" err="1"/>
              <a:t>düzeyleri</a:t>
            </a:r>
            <a:r>
              <a:rPr lang="en-US" sz="2800" dirty="0"/>
              <a:t> </a:t>
            </a:r>
            <a:r>
              <a:rPr lang="en-US" sz="2800" dirty="0" err="1"/>
              <a:t>azalır</a:t>
            </a:r>
            <a:r>
              <a:rPr lang="en-US" sz="2800" dirty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013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Hormon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Sistemi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Üzerindeki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Etkiler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050" y="1397388"/>
            <a:ext cx="118237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Hormon</a:t>
            </a:r>
            <a:r>
              <a:rPr lang="en-US" sz="2800" dirty="0"/>
              <a:t> </a:t>
            </a:r>
            <a:r>
              <a:rPr lang="en-US" sz="2800" dirty="0" err="1"/>
              <a:t>sisteminin</a:t>
            </a:r>
            <a:r>
              <a:rPr lang="en-US" sz="2800" dirty="0"/>
              <a:t> </a:t>
            </a:r>
            <a:r>
              <a:rPr lang="en-US" sz="2800" dirty="0" err="1"/>
              <a:t>asıl</a:t>
            </a:r>
            <a:r>
              <a:rPr lang="en-US" sz="2800" dirty="0"/>
              <a:t> </a:t>
            </a:r>
            <a:r>
              <a:rPr lang="en-US" sz="2800" dirty="0" err="1"/>
              <a:t>amacı</a:t>
            </a:r>
            <a:r>
              <a:rPr lang="en-US" sz="2800" dirty="0"/>
              <a:t>, </a:t>
            </a:r>
            <a:r>
              <a:rPr lang="en-US" sz="2800" dirty="0" err="1"/>
              <a:t>egzersizin</a:t>
            </a:r>
            <a:r>
              <a:rPr lang="en-US" sz="2800" dirty="0"/>
              <a:t> </a:t>
            </a:r>
            <a:r>
              <a:rPr lang="en-US" sz="2800" dirty="0" err="1"/>
              <a:t>oluşturduğu</a:t>
            </a:r>
            <a:r>
              <a:rPr lang="en-US" sz="2800" dirty="0"/>
              <a:t> </a:t>
            </a:r>
            <a:r>
              <a:rPr lang="en-US" sz="2800" dirty="0" err="1"/>
              <a:t>stresin</a:t>
            </a:r>
            <a:r>
              <a:rPr lang="en-US" sz="2800" dirty="0"/>
              <a:t> </a:t>
            </a:r>
            <a:r>
              <a:rPr lang="en-US" sz="2800" dirty="0" err="1"/>
              <a:t>ortadan</a:t>
            </a:r>
            <a:r>
              <a:rPr lang="en-US" sz="2800" dirty="0"/>
              <a:t> </a:t>
            </a:r>
            <a:r>
              <a:rPr lang="en-US" sz="2800" dirty="0" err="1"/>
              <a:t>kaldırılmasına</a:t>
            </a:r>
            <a:r>
              <a:rPr lang="en-US" sz="2800" dirty="0"/>
              <a:t> </a:t>
            </a:r>
            <a:r>
              <a:rPr lang="en-US" sz="2800" dirty="0" err="1"/>
              <a:t>yardımcı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, </a:t>
            </a:r>
            <a:r>
              <a:rPr lang="en-US" sz="2800" dirty="0" err="1"/>
              <a:t>egzersiz</a:t>
            </a:r>
            <a:r>
              <a:rPr lang="en-US" sz="2800" dirty="0"/>
              <a:t> </a:t>
            </a:r>
            <a:r>
              <a:rPr lang="en-US" sz="2800" dirty="0" err="1"/>
              <a:t>nedeniyle</a:t>
            </a:r>
            <a:r>
              <a:rPr lang="en-US" sz="2800" dirty="0"/>
              <a:t> </a:t>
            </a:r>
            <a:r>
              <a:rPr lang="en-US" sz="2800" dirty="0" err="1"/>
              <a:t>değişen</a:t>
            </a:r>
            <a:r>
              <a:rPr lang="en-US" sz="2800" dirty="0"/>
              <a:t> </a:t>
            </a:r>
            <a:r>
              <a:rPr lang="en-US" sz="2800" dirty="0" err="1"/>
              <a:t>fizyolojik</a:t>
            </a:r>
            <a:r>
              <a:rPr lang="en-US" sz="2800" dirty="0"/>
              <a:t> </a:t>
            </a:r>
            <a:r>
              <a:rPr lang="en-US" sz="2800" dirty="0" err="1"/>
              <a:t>duruma</a:t>
            </a:r>
            <a:r>
              <a:rPr lang="en-US" sz="2800" dirty="0"/>
              <a:t> </a:t>
            </a:r>
            <a:r>
              <a:rPr lang="en-US" sz="2800" dirty="0" err="1"/>
              <a:t>karşı</a:t>
            </a:r>
            <a:r>
              <a:rPr lang="en-US" sz="2800" dirty="0"/>
              <a:t> </a:t>
            </a:r>
            <a:r>
              <a:rPr lang="en-US" sz="2800" dirty="0" err="1"/>
              <a:t>cevapların</a:t>
            </a:r>
            <a:r>
              <a:rPr lang="en-US" sz="2800" dirty="0"/>
              <a:t> </a:t>
            </a:r>
            <a:r>
              <a:rPr lang="en-US" sz="2800" dirty="0" err="1"/>
              <a:t>oluşturulmasıdır</a:t>
            </a:r>
            <a:r>
              <a:rPr lang="en-US" sz="2800" dirty="0"/>
              <a:t>. </a:t>
            </a: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egzersizler</a:t>
            </a:r>
            <a:r>
              <a:rPr lang="en-US" sz="2800" dirty="0"/>
              <a:t> </a:t>
            </a:r>
            <a:r>
              <a:rPr lang="en-US" sz="2800" dirty="0" err="1"/>
              <a:t>esnasında</a:t>
            </a:r>
            <a:r>
              <a:rPr lang="en-US" sz="2800" dirty="0"/>
              <a:t> </a:t>
            </a:r>
            <a:r>
              <a:rPr lang="en-US" sz="2800" dirty="0" err="1"/>
              <a:t>ortaya</a:t>
            </a:r>
            <a:r>
              <a:rPr lang="en-US" sz="2800" dirty="0"/>
              <a:t> </a:t>
            </a:r>
            <a:r>
              <a:rPr lang="en-US" sz="2800" dirty="0" err="1"/>
              <a:t>çıkan</a:t>
            </a:r>
            <a:r>
              <a:rPr lang="en-US" sz="2800" dirty="0"/>
              <a:t> </a:t>
            </a:r>
            <a:r>
              <a:rPr lang="en-US" sz="2800" dirty="0" err="1"/>
              <a:t>şu</a:t>
            </a:r>
            <a:r>
              <a:rPr lang="en-US" sz="2800" dirty="0"/>
              <a:t> </a:t>
            </a:r>
            <a:r>
              <a:rPr lang="en-US" sz="2800" dirty="0" err="1"/>
              <a:t>durumlar</a:t>
            </a:r>
            <a:r>
              <a:rPr lang="en-US" sz="2800" dirty="0"/>
              <a:t>, </a:t>
            </a:r>
            <a:r>
              <a:rPr lang="en-US" sz="2800" dirty="0" err="1"/>
              <a:t>metabolizma</a:t>
            </a:r>
            <a:r>
              <a:rPr lang="en-US" sz="2800" dirty="0"/>
              <a:t> </a:t>
            </a:r>
            <a:r>
              <a:rPr lang="en-US" sz="2800" dirty="0" err="1"/>
              <a:t>açısından</a:t>
            </a:r>
            <a:r>
              <a:rPr lang="en-US" sz="2800" dirty="0"/>
              <a:t> </a:t>
            </a:r>
            <a:r>
              <a:rPr lang="en-US" sz="2800" dirty="0" err="1"/>
              <a:t>anormaldir</a:t>
            </a:r>
            <a:r>
              <a:rPr lang="en-US" sz="2800" dirty="0"/>
              <a:t> ve </a:t>
            </a:r>
            <a:r>
              <a:rPr lang="en-US" sz="2800" dirty="0" err="1"/>
              <a:t>sinir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ile</a:t>
            </a:r>
            <a:r>
              <a:rPr lang="en-US" sz="2800" dirty="0"/>
              <a:t> </a:t>
            </a:r>
            <a:r>
              <a:rPr lang="en-US" sz="2800" dirty="0" err="1"/>
              <a:t>birlikte</a:t>
            </a:r>
            <a:r>
              <a:rPr lang="en-US" sz="2800" dirty="0"/>
              <a:t> </a:t>
            </a:r>
            <a:r>
              <a:rPr lang="en-US" sz="2800" dirty="0" err="1"/>
              <a:t>hormon</a:t>
            </a:r>
            <a:r>
              <a:rPr lang="en-US" sz="2800" dirty="0"/>
              <a:t> </a:t>
            </a:r>
            <a:r>
              <a:rPr lang="en-US" sz="2800" dirty="0" err="1"/>
              <a:t>sisteminin</a:t>
            </a:r>
            <a:r>
              <a:rPr lang="en-US" sz="2800" dirty="0"/>
              <a:t> </a:t>
            </a:r>
            <a:r>
              <a:rPr lang="en-US" sz="2800" dirty="0" err="1"/>
              <a:t>devreye</a:t>
            </a:r>
            <a:r>
              <a:rPr lang="en-US" sz="2800" dirty="0"/>
              <a:t> </a:t>
            </a:r>
            <a:r>
              <a:rPr lang="en-US" sz="2800" dirty="0" err="1"/>
              <a:t>girmesiyle</a:t>
            </a:r>
            <a:r>
              <a:rPr lang="en-US" sz="2800" dirty="0"/>
              <a:t>, </a:t>
            </a:r>
            <a:r>
              <a:rPr lang="en-US" sz="2800" dirty="0" err="1"/>
              <a:t>normalleştirilmeye</a:t>
            </a:r>
            <a:r>
              <a:rPr lang="en-US" sz="2800" dirty="0"/>
              <a:t> </a:t>
            </a:r>
            <a:r>
              <a:rPr lang="en-US" sz="2800" dirty="0" err="1"/>
              <a:t>çalışılır</a:t>
            </a:r>
            <a:r>
              <a:rPr lang="en-US" sz="2800" dirty="0"/>
              <a:t>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Enerji</a:t>
            </a:r>
            <a:r>
              <a:rPr lang="en-US" sz="2800" dirty="0"/>
              <a:t> </a:t>
            </a:r>
            <a:r>
              <a:rPr lang="en-US" sz="2800" dirty="0" err="1"/>
              <a:t>tüketiminde</a:t>
            </a:r>
            <a:r>
              <a:rPr lang="en-US" sz="2800" dirty="0"/>
              <a:t> ve </a:t>
            </a:r>
            <a:r>
              <a:rPr lang="en-US" sz="2800" dirty="0" err="1"/>
              <a:t>vücut</a:t>
            </a:r>
            <a:r>
              <a:rPr lang="en-US" sz="2800" dirty="0"/>
              <a:t> </a:t>
            </a:r>
            <a:r>
              <a:rPr lang="en-US" sz="2800" dirty="0" err="1"/>
              <a:t>ısısında</a:t>
            </a:r>
            <a:r>
              <a:rPr lang="en-US" sz="2800" dirty="0"/>
              <a:t> </a:t>
            </a:r>
            <a:r>
              <a:rPr lang="en-US" sz="2800" dirty="0" err="1"/>
              <a:t>artış</a:t>
            </a:r>
            <a:r>
              <a:rPr lang="en-US" sz="2800" dirty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Vücuttaki</a:t>
            </a:r>
            <a:r>
              <a:rPr lang="en-US" sz="2800" dirty="0"/>
              <a:t> </a:t>
            </a:r>
            <a:r>
              <a:rPr lang="en-US" sz="2800" dirty="0" err="1"/>
              <a:t>elektrolit</a:t>
            </a:r>
            <a:r>
              <a:rPr lang="en-US" sz="2800" dirty="0"/>
              <a:t> </a:t>
            </a:r>
            <a:r>
              <a:rPr lang="en-US" sz="2800" dirty="0" err="1"/>
              <a:t>düzeyinde</a:t>
            </a:r>
            <a:r>
              <a:rPr lang="en-US" sz="2800" dirty="0"/>
              <a:t> </a:t>
            </a:r>
            <a:r>
              <a:rPr lang="en-US" sz="2800" dirty="0" err="1"/>
              <a:t>azalma</a:t>
            </a:r>
            <a:r>
              <a:rPr lang="en-US" sz="2800" dirty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Vücut</a:t>
            </a:r>
            <a:r>
              <a:rPr lang="en-US" sz="2800" dirty="0"/>
              <a:t> </a:t>
            </a:r>
            <a:r>
              <a:rPr lang="en-US" sz="2800" dirty="0" err="1"/>
              <a:t>içerisindeki</a:t>
            </a:r>
            <a:r>
              <a:rPr lang="en-US" sz="2800" dirty="0"/>
              <a:t> </a:t>
            </a:r>
            <a:r>
              <a:rPr lang="en-US" sz="2800" dirty="0" err="1"/>
              <a:t>asit-baz</a:t>
            </a:r>
            <a:r>
              <a:rPr lang="en-US" sz="2800" dirty="0"/>
              <a:t> </a:t>
            </a:r>
            <a:r>
              <a:rPr lang="en-US" sz="2800" dirty="0" err="1"/>
              <a:t>oranlarında</a:t>
            </a:r>
            <a:r>
              <a:rPr lang="en-US" sz="2800" dirty="0"/>
              <a:t> </a:t>
            </a:r>
            <a:r>
              <a:rPr lang="en-US" sz="2800" dirty="0" err="1"/>
              <a:t>değişim</a:t>
            </a:r>
            <a:r>
              <a:rPr lang="en-US" sz="2800" dirty="0"/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Diğer</a:t>
            </a:r>
            <a:r>
              <a:rPr lang="en-US" sz="2800" dirty="0"/>
              <a:t> </a:t>
            </a:r>
            <a:r>
              <a:rPr lang="en-US" sz="2800" dirty="0" err="1"/>
              <a:t>sistemlerin</a:t>
            </a:r>
            <a:r>
              <a:rPr lang="en-US" sz="2800" dirty="0"/>
              <a:t> </a:t>
            </a:r>
            <a:r>
              <a:rPr lang="en-US" sz="2800" dirty="0" err="1"/>
              <a:t>fonksiyonlarındaki</a:t>
            </a:r>
            <a:r>
              <a:rPr lang="en-US" sz="2800" dirty="0"/>
              <a:t> </a:t>
            </a:r>
            <a:r>
              <a:rPr lang="en-US" sz="2800" dirty="0" err="1"/>
              <a:t>değişim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2388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Solunum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Sistemi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Üzerindeki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Etkiler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3050" y="1283088"/>
            <a:ext cx="118237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performansın</a:t>
            </a:r>
            <a:r>
              <a:rPr lang="en-US" sz="2800" dirty="0"/>
              <a:t> </a:t>
            </a:r>
            <a:r>
              <a:rPr lang="en-US" sz="2800" dirty="0" err="1"/>
              <a:t>sınırlanmasında</a:t>
            </a:r>
            <a:r>
              <a:rPr lang="en-US" sz="2800" dirty="0"/>
              <a:t>, </a:t>
            </a:r>
            <a:r>
              <a:rPr lang="en-US" sz="2800" dirty="0" err="1"/>
              <a:t>solunum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genel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etkili</a:t>
            </a:r>
            <a:r>
              <a:rPr lang="en-US" sz="2800" dirty="0"/>
              <a:t> </a:t>
            </a:r>
            <a:r>
              <a:rPr lang="en-US" sz="2800" dirty="0" err="1"/>
              <a:t>değildir</a:t>
            </a:r>
            <a:r>
              <a:rPr lang="en-US" sz="2800" dirty="0"/>
              <a:t>. </a:t>
            </a:r>
            <a:r>
              <a:rPr lang="en-US" sz="2800" dirty="0" err="1"/>
              <a:t>Çünkü</a:t>
            </a:r>
            <a:r>
              <a:rPr lang="en-US" sz="2800" dirty="0"/>
              <a:t>, </a:t>
            </a:r>
            <a:r>
              <a:rPr lang="en-US" sz="2800" dirty="0" err="1"/>
              <a:t>dolaşım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akciğerlere</a:t>
            </a:r>
            <a:r>
              <a:rPr lang="en-US" sz="2800" dirty="0"/>
              <a:t> </a:t>
            </a:r>
            <a:r>
              <a:rPr lang="en-US" sz="2800" dirty="0" err="1"/>
              <a:t>kadar</a:t>
            </a:r>
            <a:r>
              <a:rPr lang="en-US" sz="2800" dirty="0"/>
              <a:t> </a:t>
            </a:r>
            <a:r>
              <a:rPr lang="en-US" sz="2800" dirty="0" err="1"/>
              <a:t>taşınan</a:t>
            </a:r>
            <a:r>
              <a:rPr lang="en-US" sz="2800" dirty="0"/>
              <a:t> CO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en-US" sz="2800" dirty="0"/>
              <a:t> </a:t>
            </a:r>
            <a:r>
              <a:rPr lang="en-US" sz="2800" dirty="0" err="1"/>
              <a:t>gazının</a:t>
            </a:r>
            <a:r>
              <a:rPr lang="en-US" sz="2800" dirty="0"/>
              <a:t> </a:t>
            </a:r>
            <a:r>
              <a:rPr lang="en-US" sz="2800" dirty="0" err="1"/>
              <a:t>atılması</a:t>
            </a:r>
            <a:r>
              <a:rPr lang="en-US" sz="2800" dirty="0"/>
              <a:t> </a:t>
            </a:r>
            <a:r>
              <a:rPr lang="en-US" sz="2800" dirty="0" err="1"/>
              <a:t>ya</a:t>
            </a:r>
            <a:r>
              <a:rPr lang="en-US" sz="2800" dirty="0"/>
              <a:t> da </a:t>
            </a:r>
            <a:r>
              <a:rPr lang="en-US" sz="2800" dirty="0" err="1"/>
              <a:t>kanda</a:t>
            </a:r>
            <a:r>
              <a:rPr lang="en-US" sz="2800" dirty="0"/>
              <a:t> </a:t>
            </a:r>
            <a:r>
              <a:rPr lang="en-US" sz="2800" dirty="0" err="1"/>
              <a:t>bulunan</a:t>
            </a:r>
            <a:r>
              <a:rPr lang="en-US" sz="2800" dirty="0"/>
              <a:t> </a:t>
            </a:r>
            <a:r>
              <a:rPr lang="en-US" sz="2800" dirty="0" err="1"/>
              <a:t>hemoglobinlere</a:t>
            </a:r>
            <a:r>
              <a:rPr lang="en-US" sz="2800" dirty="0"/>
              <a:t> 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en-US" sz="2800" dirty="0"/>
              <a:t> </a:t>
            </a:r>
            <a:r>
              <a:rPr lang="en-US" sz="2800" dirty="0" err="1"/>
              <a:t>bağlanması</a:t>
            </a:r>
            <a:r>
              <a:rPr lang="en-US" sz="2800" dirty="0"/>
              <a:t> </a:t>
            </a:r>
            <a:r>
              <a:rPr lang="en-US" sz="2800" dirty="0" err="1"/>
              <a:t>sürecinde</a:t>
            </a:r>
            <a:r>
              <a:rPr lang="en-US" sz="2800" dirty="0"/>
              <a:t> 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en-US" sz="2800" dirty="0"/>
              <a:t> </a:t>
            </a:r>
            <a:r>
              <a:rPr lang="en-US" sz="2800" dirty="0" err="1"/>
              <a:t>moleküllerinin</a:t>
            </a:r>
            <a:r>
              <a:rPr lang="en-US" sz="2800" dirty="0"/>
              <a:t> </a:t>
            </a:r>
            <a:r>
              <a:rPr lang="en-US" sz="2800" dirty="0" err="1"/>
              <a:t>alveollerde</a:t>
            </a:r>
            <a:r>
              <a:rPr lang="en-US" sz="2800" dirty="0"/>
              <a:t> </a:t>
            </a:r>
            <a:r>
              <a:rPr lang="en-US" sz="2800" dirty="0" err="1"/>
              <a:t>hazır</a:t>
            </a:r>
            <a:r>
              <a:rPr lang="en-US" sz="2800" dirty="0"/>
              <a:t> </a:t>
            </a:r>
            <a:r>
              <a:rPr lang="en-US" sz="2800" dirty="0" err="1"/>
              <a:t>bulundurulması</a:t>
            </a:r>
            <a:r>
              <a:rPr lang="en-US" sz="2800" dirty="0"/>
              <a:t>, </a:t>
            </a:r>
            <a:r>
              <a:rPr lang="en-US" sz="2800" dirty="0" err="1"/>
              <a:t>solunum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oldukça</a:t>
            </a:r>
            <a:r>
              <a:rPr lang="en-US" sz="2800" dirty="0"/>
              <a:t> </a:t>
            </a:r>
            <a:r>
              <a:rPr lang="en-US" sz="2800" dirty="0" err="1"/>
              <a:t>yeterli</a:t>
            </a:r>
            <a:r>
              <a:rPr lang="en-US" sz="2800" dirty="0"/>
              <a:t> </a:t>
            </a:r>
            <a:r>
              <a:rPr lang="en-US" sz="2800" dirty="0" err="1"/>
              <a:t>şekilde</a:t>
            </a:r>
            <a:r>
              <a:rPr lang="en-US" sz="2800" dirty="0"/>
              <a:t> </a:t>
            </a:r>
            <a:r>
              <a:rPr lang="en-US" sz="2800" dirty="0" err="1"/>
              <a:t>karşılanmaktadır</a:t>
            </a:r>
            <a:r>
              <a:rPr lang="en-US" sz="2800" dirty="0"/>
              <a:t>. </a:t>
            </a:r>
            <a:r>
              <a:rPr lang="en-US" sz="2800" dirty="0" err="1"/>
              <a:t>Genelde</a:t>
            </a:r>
            <a:r>
              <a:rPr lang="en-US" sz="2800" dirty="0"/>
              <a:t> </a:t>
            </a: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egzersizler</a:t>
            </a:r>
            <a:r>
              <a:rPr lang="en-US" sz="2800" dirty="0"/>
              <a:t> </a:t>
            </a:r>
            <a:r>
              <a:rPr lang="en-US" sz="2800" dirty="0" err="1"/>
              <a:t>sayesinde</a:t>
            </a:r>
            <a:r>
              <a:rPr lang="en-US" sz="2800" dirty="0"/>
              <a:t> </a:t>
            </a:r>
            <a:r>
              <a:rPr lang="en-US" sz="2800" dirty="0" err="1"/>
              <a:t>uyum</a:t>
            </a:r>
            <a:r>
              <a:rPr lang="en-US" sz="2800" dirty="0"/>
              <a:t> </a:t>
            </a:r>
            <a:r>
              <a:rPr lang="en-US" sz="2800" dirty="0" err="1"/>
              <a:t>göstermesi</a:t>
            </a:r>
            <a:r>
              <a:rPr lang="en-US" sz="2800" dirty="0"/>
              <a:t> </a:t>
            </a:r>
            <a:r>
              <a:rPr lang="en-US" sz="2800" dirty="0" err="1"/>
              <a:t>beklenen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, </a:t>
            </a:r>
            <a:r>
              <a:rPr lang="en-US" sz="2800" dirty="0" err="1"/>
              <a:t>solunum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değil</a:t>
            </a:r>
            <a:r>
              <a:rPr lang="en-US" sz="2800" dirty="0"/>
              <a:t>, </a:t>
            </a:r>
            <a:r>
              <a:rPr lang="en-US" sz="2800" dirty="0" err="1"/>
              <a:t>kalp-dolaşım</a:t>
            </a:r>
            <a:r>
              <a:rPr lang="en-US" sz="2800" dirty="0"/>
              <a:t> </a:t>
            </a:r>
            <a:r>
              <a:rPr lang="en-US" sz="2800" dirty="0" err="1"/>
              <a:t>sistemidir</a:t>
            </a:r>
            <a:r>
              <a:rPr lang="en-US" sz="2800" dirty="0"/>
              <a:t>. </a:t>
            </a:r>
            <a:r>
              <a:rPr lang="en-US" sz="2800" dirty="0" err="1"/>
              <a:t>Solunum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yapısal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, </a:t>
            </a:r>
            <a:r>
              <a:rPr lang="en-US" sz="2800" dirty="0" err="1"/>
              <a:t>kalp-dolaşım</a:t>
            </a:r>
            <a:r>
              <a:rPr lang="en-US" sz="2800" dirty="0"/>
              <a:t> </a:t>
            </a:r>
            <a:r>
              <a:rPr lang="en-US" sz="2800" dirty="0" err="1"/>
              <a:t>sistemi</a:t>
            </a:r>
            <a:r>
              <a:rPr lang="en-US" sz="2800" dirty="0"/>
              <a:t> </a:t>
            </a:r>
            <a:r>
              <a:rPr lang="en-US" sz="2800" dirty="0" err="1"/>
              <a:t>tarafından</a:t>
            </a:r>
            <a:r>
              <a:rPr lang="en-US" sz="2800" dirty="0"/>
              <a:t> </a:t>
            </a:r>
            <a:r>
              <a:rPr lang="en-US" sz="2800" dirty="0" err="1"/>
              <a:t>talep</a:t>
            </a:r>
            <a:r>
              <a:rPr lang="en-US" sz="2800" dirty="0"/>
              <a:t> </a:t>
            </a:r>
            <a:r>
              <a:rPr lang="en-US" sz="2800" dirty="0" err="1"/>
              <a:t>edilecek</a:t>
            </a:r>
            <a:r>
              <a:rPr lang="en-US" sz="2800" dirty="0"/>
              <a:t> </a:t>
            </a:r>
            <a:r>
              <a:rPr lang="en-US" sz="2800" dirty="0" err="1"/>
              <a:t>yükü</a:t>
            </a:r>
            <a:r>
              <a:rPr lang="en-US" sz="2800" dirty="0"/>
              <a:t> </a:t>
            </a:r>
            <a:r>
              <a:rPr lang="en-US" sz="2800" dirty="0" err="1"/>
              <a:t>karşılayacak</a:t>
            </a:r>
            <a:r>
              <a:rPr lang="en-US" sz="2800" dirty="0"/>
              <a:t> </a:t>
            </a:r>
            <a:r>
              <a:rPr lang="en-US" sz="2800" dirty="0" err="1"/>
              <a:t>kapasitededir</a:t>
            </a:r>
            <a:r>
              <a:rPr lang="en-US" sz="2800" dirty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2191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275032" y="1651847"/>
            <a:ext cx="11581274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uygunluk</a:t>
            </a:r>
            <a:r>
              <a:rPr lang="en-US" sz="2800" dirty="0"/>
              <a:t> </a:t>
            </a:r>
            <a:r>
              <a:rPr lang="en-US" sz="2800" dirty="0" err="1"/>
              <a:t>laboratuvar</a:t>
            </a:r>
            <a:r>
              <a:rPr lang="en-US" sz="2800" dirty="0"/>
              <a:t> ve </a:t>
            </a:r>
            <a:r>
              <a:rPr lang="en-US" sz="2800" dirty="0" err="1"/>
              <a:t>saha</a:t>
            </a:r>
            <a:r>
              <a:rPr lang="en-US" sz="2800" dirty="0"/>
              <a:t> </a:t>
            </a:r>
            <a:r>
              <a:rPr lang="en-US" sz="2800" dirty="0" err="1"/>
              <a:t>yöntemleri</a:t>
            </a:r>
            <a:r>
              <a:rPr lang="en-US" sz="2800" dirty="0"/>
              <a:t> </a:t>
            </a:r>
            <a:r>
              <a:rPr lang="en-US" sz="2800" dirty="0" err="1"/>
              <a:t>kullanılarak</a:t>
            </a:r>
            <a:r>
              <a:rPr lang="en-US" sz="2800" dirty="0"/>
              <a:t>, </a:t>
            </a:r>
            <a:r>
              <a:rPr lang="en-US" sz="2800" dirty="0" err="1"/>
              <a:t>direkt</a:t>
            </a:r>
            <a:r>
              <a:rPr lang="en-US" sz="2800" dirty="0"/>
              <a:t> </a:t>
            </a:r>
            <a:r>
              <a:rPr lang="en-US" sz="2800" dirty="0" err="1"/>
              <a:t>ya</a:t>
            </a:r>
            <a:r>
              <a:rPr lang="en-US" sz="2800" dirty="0"/>
              <a:t> da </a:t>
            </a:r>
            <a:r>
              <a:rPr lang="en-US" sz="2800" dirty="0" err="1"/>
              <a:t>endirekt</a:t>
            </a:r>
            <a:r>
              <a:rPr lang="en-US" sz="2800" dirty="0"/>
              <a:t> </a:t>
            </a:r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ölçülebilir</a:t>
            </a:r>
            <a:r>
              <a:rPr lang="en-US" sz="2800" dirty="0"/>
              <a:t>. </a:t>
            </a:r>
            <a:r>
              <a:rPr lang="en-US" sz="2800" dirty="0" err="1"/>
              <a:t>Kalp</a:t>
            </a:r>
            <a:r>
              <a:rPr lang="en-US" sz="2800" dirty="0"/>
              <a:t> </a:t>
            </a:r>
            <a:r>
              <a:rPr lang="en-US" sz="2800" dirty="0" err="1"/>
              <a:t>atım</a:t>
            </a:r>
            <a:r>
              <a:rPr lang="en-US" sz="2800" dirty="0"/>
              <a:t> </a:t>
            </a:r>
            <a:r>
              <a:rPr lang="en-US" sz="2800" dirty="0" err="1"/>
              <a:t>sayısının</a:t>
            </a:r>
            <a:r>
              <a:rPr lang="en-US" sz="2800" dirty="0"/>
              <a:t> </a:t>
            </a:r>
            <a:r>
              <a:rPr lang="en-US" sz="2800" dirty="0" err="1"/>
              <a:t>belirlenmesi</a:t>
            </a:r>
            <a:r>
              <a:rPr lang="en-US" sz="2800" dirty="0"/>
              <a:t>, </a:t>
            </a: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uygunluk</a:t>
            </a:r>
            <a:r>
              <a:rPr lang="en-US" sz="2800" dirty="0"/>
              <a:t> </a:t>
            </a:r>
            <a:r>
              <a:rPr lang="en-US" sz="2800" dirty="0" err="1"/>
              <a:t>düzeyinin</a:t>
            </a:r>
            <a:r>
              <a:rPr lang="en-US" sz="2800" dirty="0"/>
              <a:t> </a:t>
            </a:r>
            <a:r>
              <a:rPr lang="en-US" sz="2800" dirty="0" err="1"/>
              <a:t>belirlenmesinde</a:t>
            </a:r>
            <a:r>
              <a:rPr lang="en-US" sz="2800" dirty="0"/>
              <a:t> ve </a:t>
            </a:r>
            <a:r>
              <a:rPr lang="en-US" sz="2800" dirty="0" err="1"/>
              <a:t>uygulanacak</a:t>
            </a:r>
            <a:r>
              <a:rPr lang="en-US" sz="2800" dirty="0"/>
              <a:t>/</a:t>
            </a:r>
            <a:r>
              <a:rPr lang="en-US" sz="2800" dirty="0" err="1"/>
              <a:t>uygulanmakta</a:t>
            </a:r>
            <a:r>
              <a:rPr lang="en-US" sz="2800" dirty="0"/>
              <a:t> </a:t>
            </a:r>
            <a:r>
              <a:rPr lang="en-US" sz="2800" dirty="0" err="1"/>
              <a:t>olan</a:t>
            </a:r>
            <a:r>
              <a:rPr lang="en-US" sz="2800" dirty="0"/>
              <a:t> </a:t>
            </a:r>
            <a:r>
              <a:rPr lang="en-US" sz="2800" dirty="0" err="1"/>
              <a:t>egzersiz</a:t>
            </a:r>
            <a:r>
              <a:rPr lang="en-US" sz="2800" dirty="0"/>
              <a:t> </a:t>
            </a:r>
            <a:r>
              <a:rPr lang="en-US" sz="2800" dirty="0" err="1"/>
              <a:t>şiddetinin</a:t>
            </a:r>
            <a:r>
              <a:rPr lang="en-US" sz="2800" dirty="0"/>
              <a:t> </a:t>
            </a:r>
            <a:r>
              <a:rPr lang="en-US" sz="2800" dirty="0" err="1"/>
              <a:t>belirlenmesinde</a:t>
            </a:r>
            <a:r>
              <a:rPr lang="en-US" sz="2800" dirty="0"/>
              <a:t> </a:t>
            </a:r>
            <a:r>
              <a:rPr lang="en-US" sz="2800" dirty="0" err="1"/>
              <a:t>önemli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role </a:t>
            </a:r>
            <a:r>
              <a:rPr lang="en-US" sz="2800" dirty="0" err="1"/>
              <a:t>sahiptir</a:t>
            </a:r>
            <a:r>
              <a:rPr lang="en-US" sz="28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Uygunluğun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Değerlendirilmesi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834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Egzersiz 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Ş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iddetini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elirle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nmesi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025" y="1577791"/>
            <a:ext cx="1111013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Bireyin fiziksel uygunluk düzeyi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,</a:t>
            </a:r>
            <a:endParaRPr lang="tr-TR" sz="2800" dirty="0">
              <a:ln w="10160">
                <a:noFill/>
                <a:prstDash val="solid"/>
              </a:ln>
              <a:effectLst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Kalp hızını etkileyebilecek ilaç kullanımı</a:t>
            </a:r>
            <a:r>
              <a:rPr lang="en-US" sz="2800" dirty="0">
                <a:ln w="10160">
                  <a:noFill/>
                  <a:prstDash val="solid"/>
                </a:ln>
              </a:rPr>
              <a:t>,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Kardiyovasküler 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durum,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ln w="10160">
                  <a:noFill/>
                  <a:prstDash val="solid"/>
                </a:ln>
              </a:rPr>
              <a:t>Fiziksel</a:t>
            </a:r>
            <a:r>
              <a:rPr lang="tr-TR" sz="2800" dirty="0">
                <a:ln w="10160">
                  <a:noFill/>
                  <a:prstDash val="solid"/>
                </a:ln>
              </a:rPr>
              <a:t> yaralanma riski</a:t>
            </a:r>
            <a:r>
              <a:rPr lang="en-US" sz="2800" dirty="0">
                <a:ln w="10160">
                  <a:noFill/>
                  <a:prstDash val="solid"/>
                </a:ln>
              </a:rPr>
              <a:t>,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Bireysel e</a:t>
            </a:r>
            <a:r>
              <a:rPr lang="tr-TR" sz="2800" dirty="0">
                <a:ln w="10160">
                  <a:noFill/>
                  <a:prstDash val="solid"/>
                </a:ln>
              </a:rPr>
              <a:t>gzersiz tercihi</a:t>
            </a:r>
            <a:r>
              <a:rPr lang="en-US" sz="2800" dirty="0">
                <a:ln w="10160">
                  <a:noFill/>
                  <a:prstDash val="solid"/>
                </a:ln>
              </a:rPr>
              <a:t>,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Bireysel </a:t>
            </a:r>
            <a:r>
              <a:rPr lang="tr-TR" sz="2800" dirty="0">
                <a:ln w="10160">
                  <a:noFill/>
                  <a:prstDash val="solid"/>
                </a:ln>
              </a:rPr>
              <a:t>programın amaçları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tr-TR" sz="2800" dirty="0">
                <a:ln w="10160">
                  <a:noFill/>
                  <a:prstDash val="solid"/>
                </a:ln>
              </a:rPr>
              <a:t>göz önünde bulundurul</a:t>
            </a:r>
            <a:r>
              <a:rPr lang="en-US" sz="2800" dirty="0">
                <a:ln w="10160">
                  <a:noFill/>
                  <a:prstDash val="solid"/>
                </a:ln>
              </a:rPr>
              <a:t>arak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egzersiz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şiddeti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belirlenmelidir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14270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82601" y="2154872"/>
            <a:ext cx="117982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Kalp Atım Hızı Yöntemleri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RPE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 (</a:t>
            </a:r>
            <a:r>
              <a:rPr lang="en-US" sz="2800" dirty="0" err="1">
                <a:ln w="10160">
                  <a:noFill/>
                  <a:prstDash val="solid"/>
                </a:ln>
                <a:effectLst/>
              </a:rPr>
              <a:t>Algılanan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  <a:effectLst/>
              </a:rPr>
              <a:t>zorluk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  <a:effectLst/>
              </a:rPr>
              <a:t>düzeyi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)</a:t>
            </a:r>
            <a:endParaRPr lang="tr-TR" sz="2800" dirty="0">
              <a:ln w="10160">
                <a:noFill/>
                <a:prstDash val="solid"/>
              </a:ln>
              <a:effectLst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MET</a:t>
            </a:r>
            <a:r>
              <a:rPr lang="en-US" sz="2800" dirty="0">
                <a:ln w="10160">
                  <a:noFill/>
                  <a:prstDash val="solid"/>
                </a:ln>
              </a:rPr>
              <a:t> (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Metabolik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eşitlik</a:t>
            </a:r>
            <a:r>
              <a:rPr lang="en-US" sz="2800" dirty="0">
                <a:ln w="10160">
                  <a:noFill/>
                  <a:prstDash val="solid"/>
                </a:ln>
              </a:rPr>
              <a:t>)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Laktat Eşiği</a:t>
            </a:r>
            <a:endParaRPr lang="en-GB" sz="2800" dirty="0">
              <a:ln w="10160">
                <a:noFill/>
                <a:prstDash val="solid"/>
              </a:ln>
              <a:effectLst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n w="10160">
                <a:noFill/>
                <a:prstDash val="solid"/>
              </a:ln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Egzersiz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Şiddeti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Belirleme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Yöntemleri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2" descr="exercise for heart rate: Learn more about it - Health Mirth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997" y="1217016"/>
            <a:ext cx="7494003" cy="52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954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5601" y="1797409"/>
            <a:ext cx="118363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Kalp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atım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tr-TR" sz="2800" dirty="0">
                <a:ln w="10160">
                  <a:noFill/>
                  <a:prstDash val="solid"/>
                </a:ln>
              </a:rPr>
              <a:t>hızı ve V</a:t>
            </a:r>
            <a:r>
              <a:rPr lang="en-US" sz="2800" dirty="0">
                <a:ln w="10160">
                  <a:noFill/>
                  <a:prstDash val="solid"/>
                </a:ln>
              </a:rPr>
              <a:t>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en-US" sz="2800" dirty="0">
                <a:ln w="10160">
                  <a:noFill/>
                  <a:prstDash val="solid"/>
                </a:ln>
              </a:rPr>
              <a:t>max </a:t>
            </a:r>
            <a:r>
              <a:rPr lang="tr-TR" sz="2800" dirty="0">
                <a:ln w="10160">
                  <a:noFill/>
                  <a:prstDash val="solid"/>
                </a:ln>
              </a:rPr>
              <a:t>arasında doğrusal ilişki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vardır</a:t>
            </a:r>
            <a:r>
              <a:rPr lang="tr-TR" sz="2800" dirty="0">
                <a:ln w="10160">
                  <a:noFill/>
                  <a:prstDash val="solid"/>
                </a:ln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Kalp hızı ile iş yükü/egzersiz şiddeti arasında da doğrusal bir ilişki bulunmaktadır.</a:t>
            </a:r>
            <a:endParaRPr lang="en-GB" sz="2800" dirty="0">
              <a:ln w="10160">
                <a:noFill/>
                <a:prstDash val="solid"/>
              </a:ln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Kalp 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tım 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ızı 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öntemlerinin 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emeli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194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5CC82AAA-F35B-4654-B77D-DF2486A22931}"/>
              </a:ext>
            </a:extLst>
          </p:cNvPr>
          <p:cNvSpPr txBox="1"/>
          <p:nvPr/>
        </p:nvSpPr>
        <p:spPr>
          <a:xfrm>
            <a:off x="266700" y="1735939"/>
            <a:ext cx="118363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>
                <a:ln w="10160">
                  <a:noFill/>
                  <a:prstDash val="solid"/>
                </a:ln>
              </a:rPr>
              <a:t>1.   Maksimal </a:t>
            </a:r>
            <a:r>
              <a:rPr lang="en-US" sz="2800" dirty="0">
                <a:ln w="10160">
                  <a:noFill/>
                  <a:prstDash val="solid"/>
                </a:ln>
              </a:rPr>
              <a:t>KAH, </a:t>
            </a:r>
            <a:r>
              <a:rPr lang="tr-TR" sz="2800" dirty="0">
                <a:ln w="10160">
                  <a:noFill/>
                  <a:prstDash val="solid"/>
                </a:ln>
              </a:rPr>
              <a:t>220</a:t>
            </a:r>
            <a:r>
              <a:rPr lang="en-US" sz="2800" dirty="0">
                <a:ln w="10160">
                  <a:noFill/>
                  <a:prstDash val="solid"/>
                </a:ln>
              </a:rPr>
              <a:t>-YAŞ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olduğundan</a:t>
            </a:r>
            <a:r>
              <a:rPr lang="en-US" sz="2800" dirty="0">
                <a:ln w="10160">
                  <a:noFill/>
                  <a:prstDash val="solid"/>
                </a:ln>
              </a:rPr>
              <a:t>, 20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yaşındaki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bir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kişi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için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maksimal</a:t>
            </a:r>
            <a:r>
              <a:rPr lang="en-US" sz="2800" dirty="0">
                <a:ln w="10160">
                  <a:noFill/>
                  <a:prstDash val="solid"/>
                </a:ln>
              </a:rPr>
              <a:t> KAH;</a:t>
            </a:r>
            <a:r>
              <a:rPr lang="tr-TR" sz="2800" dirty="0">
                <a:ln w="10160">
                  <a:noFill/>
                  <a:prstDash val="solid"/>
                </a:ln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n w="10160">
                  <a:noFill/>
                  <a:prstDash val="solid"/>
                </a:ln>
              </a:rPr>
              <a:t>	</a:t>
            </a:r>
            <a:r>
              <a:rPr lang="tr-TR" sz="2800" dirty="0">
                <a:ln w="10160">
                  <a:noFill/>
                  <a:prstDash val="solid"/>
                </a:ln>
              </a:rPr>
              <a:t>220 – 20 (</a:t>
            </a:r>
            <a:r>
              <a:rPr lang="en-US" sz="2800" dirty="0">
                <a:ln w="10160">
                  <a:noFill/>
                  <a:prstDash val="solid"/>
                </a:ln>
              </a:rPr>
              <a:t>YAŞ</a:t>
            </a:r>
            <a:r>
              <a:rPr lang="tr-TR" sz="2800" dirty="0">
                <a:ln w="10160">
                  <a:noFill/>
                  <a:prstDash val="solid"/>
                </a:ln>
              </a:rPr>
              <a:t>) = 200 atım/dk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olarak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hesaplanır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</a:p>
          <a:p>
            <a:pPr marL="514350" indent="-514350" algn="just">
              <a:lnSpc>
                <a:spcPct val="150000"/>
              </a:lnSpc>
              <a:buAutoNum type="arabicPeriod" startAt="2"/>
            </a:pPr>
            <a:r>
              <a:rPr lang="en-US" sz="2800" dirty="0" err="1">
                <a:ln w="10160">
                  <a:noFill/>
                  <a:prstDash val="solid"/>
                </a:ln>
              </a:rPr>
              <a:t>Eğer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bu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kişinin</a:t>
            </a:r>
            <a:r>
              <a:rPr lang="en-US" sz="2800" dirty="0">
                <a:ln w="10160">
                  <a:noFill/>
                  <a:prstDash val="solid"/>
                </a:ln>
              </a:rPr>
              <a:t> % 80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yüklenme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ile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egzersiz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yapmak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istediğini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varsayarsak</a:t>
            </a:r>
            <a:r>
              <a:rPr lang="en-US" sz="2800" dirty="0">
                <a:ln w="10160">
                  <a:noFill/>
                  <a:prstDash val="solid"/>
                </a:ln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ln w="10160">
                  <a:noFill/>
                  <a:prstDash val="solid"/>
                </a:ln>
              </a:rPr>
              <a:t>	200 X 80 / 100 = 160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atım</a:t>
            </a:r>
            <a:r>
              <a:rPr lang="en-US" sz="2800" dirty="0">
                <a:ln w="10160">
                  <a:noFill/>
                  <a:prstDash val="solid"/>
                </a:ln>
              </a:rPr>
              <a:t>/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dk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sonucuna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ulaşırız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n w="10160">
                <a:noFill/>
                <a:prstDash val="solid"/>
              </a:ln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n w="10160">
                  <a:noFill/>
                  <a:prstDash val="solid"/>
                </a:ln>
              </a:rPr>
              <a:t>Bu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hesaplama</a:t>
            </a:r>
            <a:r>
              <a:rPr lang="en-US" sz="2800" dirty="0">
                <a:ln w="10160">
                  <a:noFill/>
                  <a:prstDash val="solid"/>
                </a:ln>
              </a:rPr>
              <a:t>, sedanter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bireyler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için</a:t>
            </a:r>
            <a:r>
              <a:rPr lang="en-US" sz="2800" dirty="0">
                <a:ln w="10160">
                  <a:noFill/>
                  <a:prstDash val="solid"/>
                </a:ln>
              </a:rPr>
              <a:t>,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genel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olarak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geçerli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olan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formüldür</a:t>
            </a:r>
            <a:r>
              <a:rPr lang="en-US" sz="2800" dirty="0">
                <a:ln w="10160">
                  <a:noFill/>
                  <a:prstDash val="solid"/>
                </a:ln>
              </a:rPr>
              <a:t> ve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sapma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payı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vardır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Yüklenme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Şiddetine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Göre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KAH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Belirleme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4630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86D20261-055A-4818-95B8-FAA7356A705D}"/>
              </a:ext>
            </a:extLst>
          </p:cNvPr>
          <p:cNvSpPr txBox="1"/>
          <p:nvPr/>
        </p:nvSpPr>
        <p:spPr>
          <a:xfrm>
            <a:off x="266700" y="1480835"/>
            <a:ext cx="118363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Karvonen </a:t>
            </a:r>
            <a:r>
              <a:rPr lang="en-US" sz="2800" dirty="0" err="1"/>
              <a:t>yöntemindeki</a:t>
            </a:r>
            <a:r>
              <a:rPr lang="en-US" sz="2800" dirty="0"/>
              <a:t> </a:t>
            </a:r>
            <a:r>
              <a:rPr lang="en-US" sz="2800" dirty="0" err="1"/>
              <a:t>fark</a:t>
            </a:r>
            <a:r>
              <a:rPr lang="en-US" sz="2800" dirty="0"/>
              <a:t>, </a:t>
            </a:r>
            <a:r>
              <a:rPr lang="en-US" sz="2800" dirty="0" err="1"/>
              <a:t>önceki</a:t>
            </a:r>
            <a:r>
              <a:rPr lang="en-US" sz="2800" dirty="0"/>
              <a:t> </a:t>
            </a:r>
            <a:r>
              <a:rPr lang="en-US" sz="2800" dirty="0" err="1"/>
              <a:t>formülde</a:t>
            </a:r>
            <a:r>
              <a:rPr lang="en-US" sz="2800" dirty="0"/>
              <a:t> </a:t>
            </a:r>
            <a:r>
              <a:rPr lang="en-US" sz="2800" dirty="0" err="1"/>
              <a:t>yapılan</a:t>
            </a:r>
            <a:r>
              <a:rPr lang="en-US" sz="2800" dirty="0"/>
              <a:t>, </a:t>
            </a:r>
            <a:r>
              <a:rPr lang="en-US" sz="2800" dirty="0" err="1"/>
              <a:t>yüklenme</a:t>
            </a:r>
            <a:r>
              <a:rPr lang="en-US" sz="2800" dirty="0"/>
              <a:t> </a:t>
            </a:r>
            <a:r>
              <a:rPr lang="en-US" sz="2800" dirty="0" err="1"/>
              <a:t>şiddetinin</a:t>
            </a:r>
            <a:r>
              <a:rPr lang="en-US" sz="2800" dirty="0"/>
              <a:t> </a:t>
            </a:r>
            <a:r>
              <a:rPr lang="en-US" sz="2800" dirty="0" err="1"/>
              <a:t>oranlanması</a:t>
            </a:r>
            <a:r>
              <a:rPr lang="en-US" sz="2800" dirty="0"/>
              <a:t> </a:t>
            </a:r>
            <a:r>
              <a:rPr lang="en-US" sz="2800" dirty="0" err="1"/>
              <a:t>işlemine</a:t>
            </a:r>
            <a:r>
              <a:rPr lang="en-US" sz="2800" dirty="0"/>
              <a:t> “</a:t>
            </a:r>
            <a:r>
              <a:rPr lang="en-US" sz="2800" dirty="0" err="1"/>
              <a:t>İstirahat</a:t>
            </a:r>
            <a:r>
              <a:rPr lang="en-US" sz="2800" dirty="0"/>
              <a:t> </a:t>
            </a:r>
            <a:r>
              <a:rPr lang="en-US" sz="2800" dirty="0" err="1"/>
              <a:t>Nabzının</a:t>
            </a:r>
            <a:r>
              <a:rPr lang="en-US" sz="2800" dirty="0"/>
              <a:t>” </a:t>
            </a:r>
            <a:r>
              <a:rPr lang="en-US" sz="2800" dirty="0" err="1"/>
              <a:t>dahil</a:t>
            </a:r>
            <a:r>
              <a:rPr lang="en-US" sz="2800" dirty="0"/>
              <a:t> </a:t>
            </a:r>
            <a:r>
              <a:rPr lang="en-US" sz="2800" dirty="0" err="1"/>
              <a:t>edilmemesidir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 err="1"/>
              <a:t>Bunun</a:t>
            </a:r>
            <a:r>
              <a:rPr lang="en-US" sz="2800" dirty="0"/>
              <a:t> </a:t>
            </a:r>
            <a:r>
              <a:rPr lang="en-US" sz="2800" dirty="0" err="1"/>
              <a:t>için</a:t>
            </a:r>
            <a:r>
              <a:rPr lang="en-US" sz="2800" dirty="0"/>
              <a:t> </a:t>
            </a:r>
            <a:r>
              <a:rPr lang="en-US" sz="2800" dirty="0" err="1"/>
              <a:t>maksimal</a:t>
            </a:r>
            <a:r>
              <a:rPr lang="en-US" sz="2800" dirty="0"/>
              <a:t> KAH </a:t>
            </a:r>
            <a:r>
              <a:rPr lang="en-US" sz="2800" dirty="0" err="1"/>
              <a:t>değerinden</a:t>
            </a:r>
            <a:r>
              <a:rPr lang="en-US" sz="2800" dirty="0"/>
              <a:t>, </a:t>
            </a:r>
            <a:r>
              <a:rPr lang="en-US" sz="2800" dirty="0" err="1"/>
              <a:t>istirahat</a:t>
            </a:r>
            <a:r>
              <a:rPr lang="en-US" sz="2800" dirty="0"/>
              <a:t> </a:t>
            </a:r>
            <a:r>
              <a:rPr lang="en-US" sz="2800" dirty="0" err="1"/>
              <a:t>nabzı</a:t>
            </a:r>
            <a:r>
              <a:rPr lang="en-US" sz="2800" dirty="0"/>
              <a:t> </a:t>
            </a:r>
            <a:r>
              <a:rPr lang="en-US" sz="2800" dirty="0" err="1"/>
              <a:t>çıkartılarak</a:t>
            </a:r>
            <a:r>
              <a:rPr lang="en-US" sz="2800" dirty="0"/>
              <a:t> </a:t>
            </a:r>
            <a:r>
              <a:rPr lang="en-US" sz="2800" dirty="0" err="1"/>
              <a:t>hesaplama</a:t>
            </a:r>
            <a:r>
              <a:rPr lang="en-US" sz="2800" dirty="0"/>
              <a:t> </a:t>
            </a:r>
            <a:r>
              <a:rPr lang="en-US" sz="2800" dirty="0" err="1"/>
              <a:t>yapılır</a:t>
            </a:r>
            <a:r>
              <a:rPr lang="en-US" sz="2800" dirty="0"/>
              <a:t> ve </a:t>
            </a:r>
            <a:r>
              <a:rPr lang="en-US" sz="2800" dirty="0" err="1"/>
              <a:t>çıkan</a:t>
            </a:r>
            <a:r>
              <a:rPr lang="en-US" sz="2800" dirty="0"/>
              <a:t> </a:t>
            </a:r>
            <a:r>
              <a:rPr lang="en-US" sz="2800" dirty="0" err="1"/>
              <a:t>sonuca</a:t>
            </a:r>
            <a:r>
              <a:rPr lang="en-US" sz="2800" dirty="0"/>
              <a:t> </a:t>
            </a:r>
            <a:r>
              <a:rPr lang="en-US" sz="2800" dirty="0" err="1"/>
              <a:t>istirahat</a:t>
            </a:r>
            <a:r>
              <a:rPr lang="en-US" sz="2800" dirty="0"/>
              <a:t> </a:t>
            </a:r>
            <a:r>
              <a:rPr lang="en-US" sz="2800" dirty="0" err="1"/>
              <a:t>nabzı</a:t>
            </a:r>
            <a:r>
              <a:rPr lang="en-US" sz="2800" dirty="0"/>
              <a:t> </a:t>
            </a:r>
            <a:r>
              <a:rPr lang="en-US" sz="2800" dirty="0" err="1"/>
              <a:t>tekrar</a:t>
            </a:r>
            <a:r>
              <a:rPr lang="en-US" sz="2800" dirty="0"/>
              <a:t> </a:t>
            </a:r>
            <a:r>
              <a:rPr lang="en-US" sz="2800" dirty="0" err="1"/>
              <a:t>ilave</a:t>
            </a:r>
            <a:r>
              <a:rPr lang="en-US" sz="2800" dirty="0"/>
              <a:t> </a:t>
            </a:r>
            <a:r>
              <a:rPr lang="en-US" sz="2800" dirty="0" err="1"/>
              <a:t>edilir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 err="1"/>
              <a:t>Formül</a:t>
            </a:r>
            <a:r>
              <a:rPr lang="en-US" sz="2800" dirty="0"/>
              <a:t>:</a:t>
            </a:r>
          </a:p>
          <a:p>
            <a:endParaRPr lang="en-US" sz="2800" dirty="0"/>
          </a:p>
          <a:p>
            <a:r>
              <a:rPr lang="en-US" sz="2800" dirty="0"/>
              <a:t>[(220- YAŞ – </a:t>
            </a:r>
            <a:r>
              <a:rPr lang="en-US" sz="2800" dirty="0" err="1"/>
              <a:t>İstirahat</a:t>
            </a:r>
            <a:r>
              <a:rPr lang="en-US" sz="2800" dirty="0"/>
              <a:t> </a:t>
            </a:r>
            <a:r>
              <a:rPr lang="en-US" sz="2800" dirty="0" err="1"/>
              <a:t>Nabzı</a:t>
            </a:r>
            <a:r>
              <a:rPr lang="en-US" sz="2800" dirty="0"/>
              <a:t>) X </a:t>
            </a:r>
            <a:r>
              <a:rPr lang="en-US" sz="2800" dirty="0" err="1"/>
              <a:t>Yüklenme</a:t>
            </a:r>
            <a:r>
              <a:rPr lang="en-US" sz="2800" dirty="0"/>
              <a:t> </a:t>
            </a:r>
            <a:r>
              <a:rPr lang="en-US" sz="2800" dirty="0" err="1"/>
              <a:t>Şiddeti</a:t>
            </a:r>
            <a:r>
              <a:rPr lang="en-US" sz="2800" dirty="0"/>
              <a:t> / 100] + </a:t>
            </a:r>
            <a:r>
              <a:rPr lang="en-US" sz="2800" dirty="0" err="1"/>
              <a:t>İstirahat</a:t>
            </a:r>
            <a:r>
              <a:rPr lang="en-US" sz="2800" dirty="0"/>
              <a:t> </a:t>
            </a:r>
            <a:r>
              <a:rPr lang="en-US" sz="2800" dirty="0" err="1"/>
              <a:t>Nabzı</a:t>
            </a:r>
            <a:r>
              <a:rPr lang="tr-TR" sz="2800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Karvonen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Yöntemine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Göre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KAH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Belirleme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8063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>
            <a:extLst>
              <a:ext uri="{FF2B5EF4-FFF2-40B4-BE49-F238E27FC236}">
                <a16:creationId xmlns:a16="http://schemas.microsoft.com/office/drawing/2014/main" id="{0A2E62CB-B704-46B9-8478-4079D6B1F793}"/>
              </a:ext>
            </a:extLst>
          </p:cNvPr>
          <p:cNvSpPr txBox="1"/>
          <p:nvPr/>
        </p:nvSpPr>
        <p:spPr>
          <a:xfrm>
            <a:off x="355601" y="1227939"/>
            <a:ext cx="116458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n w="10160">
                  <a:noFill/>
                  <a:prstDash val="solid"/>
                </a:ln>
              </a:rPr>
              <a:t>Antrenmanlı</a:t>
            </a:r>
            <a:r>
              <a:rPr lang="en-US" sz="2800" dirty="0">
                <a:ln w="10160">
                  <a:noFill/>
                  <a:prstDash val="solid"/>
                </a:ln>
              </a:rPr>
              <a:t> ve 20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yaşındaki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bir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bireyin</a:t>
            </a:r>
            <a:r>
              <a:rPr lang="en-US" sz="2800" dirty="0">
                <a:ln w="10160">
                  <a:noFill/>
                  <a:prstDash val="solid"/>
                </a:ln>
              </a:rPr>
              <a:t>, %70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düzeyinde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yüklenme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için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hedef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kalp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atım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sayısını</a:t>
            </a:r>
            <a:r>
              <a:rPr lang="en-US" sz="2800" dirty="0">
                <a:ln w="10160">
                  <a:noFill/>
                  <a:prstDash val="solid"/>
                </a:ln>
              </a:rPr>
              <a:t> Karvonen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yöntemi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kullanarak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hesaplamak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istediğimizi</a:t>
            </a:r>
            <a:r>
              <a:rPr lang="en-US" sz="2800" dirty="0">
                <a:ln w="10160">
                  <a:noFill/>
                  <a:prstDash val="solid"/>
                </a:ln>
              </a:rPr>
              <a:t> ve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bireyin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istirahat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kalp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atım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hızının</a:t>
            </a:r>
            <a:r>
              <a:rPr lang="en-US" sz="2800" dirty="0">
                <a:ln w="10160">
                  <a:noFill/>
                  <a:prstDash val="solid"/>
                </a:ln>
              </a:rPr>
              <a:t> 50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olduğunu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bildiğimizi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varsayalım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</a:p>
          <a:p>
            <a:endParaRPr lang="en-US" sz="2800" dirty="0">
              <a:ln w="10160">
                <a:noFill/>
                <a:prstDash val="solid"/>
              </a:ln>
            </a:endParaRPr>
          </a:p>
          <a:p>
            <a:r>
              <a:rPr lang="en-US" sz="2800" dirty="0">
                <a:ln w="10160">
                  <a:noFill/>
                  <a:prstDash val="solid"/>
                </a:ln>
              </a:rPr>
              <a:t>(220 – 20 –  50) = 150</a:t>
            </a:r>
          </a:p>
          <a:p>
            <a:endParaRPr lang="en-US" sz="2800" dirty="0">
              <a:ln w="10160">
                <a:noFill/>
                <a:prstDash val="solid"/>
              </a:ln>
            </a:endParaRPr>
          </a:p>
          <a:p>
            <a:r>
              <a:rPr lang="en-US" sz="2800" dirty="0">
                <a:ln w="10160">
                  <a:noFill/>
                  <a:prstDash val="solid"/>
                </a:ln>
              </a:rPr>
              <a:t>150 X 70 / 100 =  105</a:t>
            </a:r>
          </a:p>
          <a:p>
            <a:endParaRPr lang="en-US" sz="2800" dirty="0">
              <a:ln w="10160">
                <a:noFill/>
                <a:prstDash val="solid"/>
              </a:ln>
            </a:endParaRPr>
          </a:p>
          <a:p>
            <a:r>
              <a:rPr lang="en-US" sz="2800" dirty="0">
                <a:ln w="10160">
                  <a:noFill/>
                  <a:prstDash val="solid"/>
                </a:ln>
              </a:rPr>
              <a:t>105 + 50 = </a:t>
            </a:r>
            <a:r>
              <a:rPr lang="en-US" sz="2800" b="1" u="sng" dirty="0">
                <a:ln w="10160">
                  <a:noFill/>
                  <a:prstDash val="solid"/>
                </a:ln>
              </a:rPr>
              <a:t>155 </a:t>
            </a:r>
            <a:r>
              <a:rPr lang="en-US" sz="2800" b="1" u="sng" dirty="0" err="1">
                <a:ln w="10160">
                  <a:noFill/>
                  <a:prstDash val="solid"/>
                </a:ln>
              </a:rPr>
              <a:t>atım</a:t>
            </a:r>
            <a:r>
              <a:rPr lang="en-US" sz="2800" b="1" u="sng" dirty="0">
                <a:ln w="10160">
                  <a:noFill/>
                  <a:prstDash val="solid"/>
                </a:ln>
              </a:rPr>
              <a:t>/</a:t>
            </a:r>
            <a:r>
              <a:rPr lang="en-US" sz="2800" b="1" u="sng" dirty="0" err="1">
                <a:ln w="10160">
                  <a:noFill/>
                  <a:prstDash val="solid"/>
                </a:ln>
              </a:rPr>
              <a:t>dk</a:t>
            </a:r>
            <a:endParaRPr lang="en-US" sz="2800" b="1" u="sng" dirty="0">
              <a:ln w="10160">
                <a:noFill/>
                <a:prstDash val="solid"/>
              </a:ln>
            </a:endParaRPr>
          </a:p>
          <a:p>
            <a:endParaRPr lang="en-US" sz="2800" dirty="0">
              <a:ln w="10160">
                <a:noFill/>
                <a:prstDash val="solid"/>
              </a:ln>
            </a:endParaRPr>
          </a:p>
          <a:p>
            <a:r>
              <a:rPr lang="en-US" sz="2800" dirty="0" err="1">
                <a:ln w="10160">
                  <a:noFill/>
                  <a:prstDash val="solid"/>
                </a:ln>
              </a:rPr>
              <a:t>olarak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hesaplarız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Karvonen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Yöntemine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Göre</a:t>
            </a:r>
            <a:r>
              <a:rPr lang="en-US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KAH </a:t>
            </a:r>
            <a:r>
              <a:rPr lang="en-US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Belirleme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0372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0312"/>
          <a:stretch/>
        </p:blipFill>
        <p:spPr bwMode="auto">
          <a:xfrm rot="5400000">
            <a:off x="2019717" y="-1208884"/>
            <a:ext cx="1957349" cy="57182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8" r="59821"/>
          <a:stretch/>
        </p:blipFill>
        <p:spPr bwMode="auto">
          <a:xfrm>
            <a:off x="9048091" y="1188295"/>
            <a:ext cx="2893783" cy="38028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2" name="Picture 8" descr="http://www.gtbayymca.org/wp-content/uploads/2015/09/Swim-lessons1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6" t="4321" r="5501" b="10452"/>
          <a:stretch/>
        </p:blipFill>
        <p:spPr bwMode="auto">
          <a:xfrm>
            <a:off x="9205889" y="190501"/>
            <a:ext cx="3069547" cy="476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9" r="20295"/>
          <a:stretch/>
        </p:blipFill>
        <p:spPr bwMode="auto">
          <a:xfrm>
            <a:off x="6040127" y="876300"/>
            <a:ext cx="2850740" cy="41148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4" name="Picture 10" descr="http://www.immediateentourage.com/ie/wp-content/uploads/2011/01/Old+Couple+on+Beach+by+FaceMePL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9" b="6944"/>
          <a:stretch/>
        </p:blipFill>
        <p:spPr bwMode="auto">
          <a:xfrm flipH="1">
            <a:off x="6014728" y="190499"/>
            <a:ext cx="2532268" cy="476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/>
          <a:stretch/>
        </p:blipFill>
        <p:spPr bwMode="auto">
          <a:xfrm rot="5400000">
            <a:off x="1891431" y="1041956"/>
            <a:ext cx="2226622" cy="5730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8" name="Picture 14" descr="http://dodgeskiboots.com/wp-content/themes/carbon-fiber/img/dodge-ski-tea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75" y="2549449"/>
            <a:ext cx="6091314" cy="252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hssports.co.uk/skin/frontend/default/hssports/images/services/runn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10" y="243504"/>
            <a:ext cx="4597820" cy="24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3437" y="5676975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AEROBİK UYGUNLUK TESTLERİ </a:t>
            </a:r>
          </a:p>
        </p:txBody>
      </p:sp>
    </p:spTree>
    <p:extLst>
      <p:ext uri="{BB962C8B-B14F-4D97-AF65-F5344CB8AC3E}">
        <p14:creationId xmlns:p14="http://schemas.microsoft.com/office/powerpoint/2010/main" val="4019676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Sistem  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287" y="1126436"/>
            <a:ext cx="8229396" cy="713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Aerobik</a:t>
            </a:r>
            <a:r>
              <a:rPr lang="en-US" sz="2800" dirty="0">
                <a:ln w="10160">
                  <a:noFill/>
                  <a:prstDash val="solid"/>
                </a:ln>
              </a:rPr>
              <a:t>,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enerji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üretiminde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oksijen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kullanımının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gerekli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olduğu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süreci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ifade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eder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  <a:effectLst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Bu sistem temel besin maddeleri olan, karbonhidrat, yağ ve proteinlerin oksijen ile tamamen parçalanarak</a:t>
            </a:r>
            <a:r>
              <a:rPr lang="en-US" sz="2800" dirty="0"/>
              <a:t>,</a:t>
            </a:r>
            <a:r>
              <a:rPr lang="tr-TR" sz="2800" dirty="0"/>
              <a:t> CO</a:t>
            </a:r>
            <a:r>
              <a:rPr lang="tr-TR" sz="2800" baseline="-25000" dirty="0"/>
              <a:t>2</a:t>
            </a:r>
            <a:r>
              <a:rPr lang="tr-TR" sz="2800" dirty="0"/>
              <a:t> ve H</a:t>
            </a:r>
            <a:r>
              <a:rPr lang="tr-TR" sz="2800" baseline="-25000" dirty="0"/>
              <a:t>2</a:t>
            </a:r>
            <a:r>
              <a:rPr lang="tr-TR" sz="2800" dirty="0"/>
              <a:t>O’ya dönüştüğü sistemdir.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Bu sistem diğer iki </a:t>
            </a:r>
            <a:r>
              <a:rPr lang="en-US" sz="2800" dirty="0"/>
              <a:t>a</a:t>
            </a:r>
            <a:r>
              <a:rPr lang="tr-TR" sz="2800" dirty="0"/>
              <a:t>naerobik sisteme göre daha karmaşık ve daha fazla kimyasal reaksiyon gerektirir.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Fakat bu sistemde çok daha fazla enerji (ATP) elde edil</a:t>
            </a:r>
            <a:r>
              <a:rPr lang="en-US" sz="2800" dirty="0" err="1"/>
              <a:t>mekted</a:t>
            </a:r>
            <a:r>
              <a:rPr lang="tr-TR" sz="2800" dirty="0"/>
              <a:t>ir.</a:t>
            </a:r>
          </a:p>
          <a:p>
            <a:pPr algn="just">
              <a:lnSpc>
                <a:spcPct val="150000"/>
              </a:lnSpc>
            </a:pPr>
            <a:endParaRPr lang="tr-TR" sz="2800" dirty="0">
              <a:ln w="10160">
                <a:noFill/>
                <a:prstDash val="solid"/>
              </a:ln>
              <a:effectLst/>
            </a:endParaRPr>
          </a:p>
          <a:p>
            <a:pPr algn="just">
              <a:lnSpc>
                <a:spcPct val="150000"/>
              </a:lnSpc>
            </a:pPr>
            <a:endParaRPr lang="tr-TR" sz="2800" dirty="0">
              <a:ln w="10160">
                <a:noFill/>
                <a:prstDash val="solid"/>
              </a:ln>
              <a:effectLst/>
            </a:endParaRPr>
          </a:p>
        </p:txBody>
      </p:sp>
      <p:pic>
        <p:nvPicPr>
          <p:cNvPr id="2052" name="Picture 4" descr="doÄada koÅan adam Ã§izim ile ilgili gÃ¶rsel sonucu">
            <a:extLst>
              <a:ext uri="{FF2B5EF4-FFF2-40B4-BE49-F238E27FC236}">
                <a16:creationId xmlns:a16="http://schemas.microsoft.com/office/drawing/2014/main" id="{1F6C21BC-DDB9-4982-AFE5-1D3859FB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12" y="1241412"/>
            <a:ext cx="2897644" cy="450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679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5530" y="1195754"/>
            <a:ext cx="1177200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Aerobik sistem yağların enerji olarak kullanıldığı tek sistemdir. Bir molekül yağ asidinin oksijenli ortamda parçalanması sonucu karbonhidratlara göre çok daha fazla ATP üretimi gerçekleşir.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sz="2800" dirty="0"/>
              <a:t>Bundan dolayı anaerobik sisteme</a:t>
            </a:r>
            <a:r>
              <a:rPr lang="tr-TR" sz="2800" dirty="0"/>
              <a:t> göre enerji üretim miktarı açısından oldukça etkilidir.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Aerobik sistemde, oksijenin kaslara</a:t>
            </a:r>
            <a:r>
              <a:rPr lang="en-US" sz="2800" dirty="0"/>
              <a:t> ve</a:t>
            </a:r>
            <a:r>
              <a:rPr lang="tr-TR" sz="2800" dirty="0"/>
              <a:t> kas içindeki mitokondri</a:t>
            </a:r>
            <a:r>
              <a:rPr lang="en-US" sz="2800" dirty="0"/>
              <a:t>ye</a:t>
            </a:r>
            <a:r>
              <a:rPr lang="tr-TR" sz="2800" dirty="0"/>
              <a:t> (hücrenin enerji </a:t>
            </a:r>
            <a:r>
              <a:rPr lang="en-US" sz="2800" dirty="0" err="1"/>
              <a:t>üretim</a:t>
            </a:r>
            <a:r>
              <a:rPr lang="en-US" sz="2800" dirty="0"/>
              <a:t> </a:t>
            </a:r>
            <a:r>
              <a:rPr lang="tr-TR" sz="2800" dirty="0"/>
              <a:t>yeri, fabrikası) ulaşması gerekir.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>
              <a:ln w="10160">
                <a:noFill/>
                <a:prstDash val="solid"/>
              </a:ln>
              <a:effectLst/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9F71E21-693C-4040-B059-B04CEE44A02C}"/>
              </a:ext>
            </a:extLst>
          </p:cNvPr>
          <p:cNvSpPr/>
          <p:nvPr/>
        </p:nvSpPr>
        <p:spPr>
          <a:xfrm>
            <a:off x="384313" y="331304"/>
            <a:ext cx="108137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Sistem  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474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09507" y="1094892"/>
            <a:ext cx="840798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Aerobik </a:t>
            </a:r>
            <a:r>
              <a:rPr lang="en-US" sz="2800" dirty="0"/>
              <a:t>s</a:t>
            </a:r>
            <a:r>
              <a:rPr lang="tr-TR" sz="2800" dirty="0"/>
              <a:t>istemde</a:t>
            </a:r>
            <a:r>
              <a:rPr lang="en-US" sz="2800" dirty="0"/>
              <a:t> </a:t>
            </a:r>
            <a:r>
              <a:rPr lang="tr-TR" sz="2800" dirty="0"/>
              <a:t>daha fazla enerji üretilmesine ek olarak, LA gibi bir yan ürün oluşmaz. </a:t>
            </a:r>
            <a:r>
              <a:rPr lang="pt-BR" sz="2800" dirty="0"/>
              <a:t>Yalnızca ATP, CO</a:t>
            </a:r>
            <a:r>
              <a:rPr lang="pt-BR" sz="2800" baseline="-25000" dirty="0"/>
              <a:t>2</a:t>
            </a:r>
            <a:r>
              <a:rPr lang="pt-BR" sz="2800" dirty="0"/>
              <a:t> ve H</a:t>
            </a:r>
            <a:r>
              <a:rPr lang="pt-BR" sz="2800" baseline="-25000" dirty="0"/>
              <a:t>2</a:t>
            </a:r>
            <a:r>
              <a:rPr lang="pt-BR" sz="2800" dirty="0"/>
              <a:t>O oluşur.</a:t>
            </a:r>
            <a:r>
              <a:rPr lang="tr-TR" sz="2800" dirty="0"/>
              <a:t> ATP gerekli enerji için kullanılır. </a:t>
            </a:r>
            <a:r>
              <a:rPr lang="nl-NL" sz="2800" dirty="0"/>
              <a:t>CO</a:t>
            </a:r>
            <a:r>
              <a:rPr lang="nl-NL" sz="2800" baseline="-25000" dirty="0"/>
              <a:t>2</a:t>
            </a:r>
            <a:r>
              <a:rPr lang="nl-NL" sz="2800" dirty="0"/>
              <a:t> kas hücresinde kana diffüze</a:t>
            </a:r>
            <a:r>
              <a:rPr lang="tr-TR" sz="2800" dirty="0"/>
              <a:t> olur. Kandan solunum organına ve oradan ekspresyon yoluyla atmosfere verilir. H</a:t>
            </a:r>
            <a:r>
              <a:rPr lang="tr-TR" sz="2800" baseline="-25000" dirty="0"/>
              <a:t>2</a:t>
            </a:r>
            <a:r>
              <a:rPr lang="tr-TR" sz="2800" dirty="0"/>
              <a:t>O ise, hücre için gerekli olduğu için, sitoplazmada kalır.</a:t>
            </a:r>
          </a:p>
        </p:txBody>
      </p:sp>
      <p:pic>
        <p:nvPicPr>
          <p:cNvPr id="1026" name="Picture 2" descr="insan vÃ¼cudu organlarÄ± ve gÃ¶revleri ile ilgili gÃ¶rsel sonucu">
            <a:extLst>
              <a:ext uri="{FF2B5EF4-FFF2-40B4-BE49-F238E27FC236}">
                <a16:creationId xmlns:a16="http://schemas.microsoft.com/office/drawing/2014/main" id="{659F51D5-AE28-4198-BF98-FE1DD2842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886" y="1428750"/>
            <a:ext cx="3391424" cy="376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A281F5C0-1815-4D4F-B9A8-8CF9E04D8A34}"/>
              </a:ext>
            </a:extLst>
          </p:cNvPr>
          <p:cNvSpPr/>
          <p:nvPr/>
        </p:nvSpPr>
        <p:spPr>
          <a:xfrm>
            <a:off x="88902" y="159026"/>
            <a:ext cx="6869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Sistem  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7041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900" y="1298714"/>
            <a:ext cx="1198808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Aerobik 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u</a:t>
            </a: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ygunluk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,</a:t>
            </a: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 alınan oksijenin taşınma ve kullanılma kapasitesini </a:t>
            </a:r>
            <a:r>
              <a:rPr lang="en-US" sz="2800" dirty="0" err="1">
                <a:ln w="10160">
                  <a:noFill/>
                  <a:prstDash val="solid"/>
                </a:ln>
                <a:effectLst/>
              </a:rPr>
              <a:t>ifade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  <a:effectLst/>
              </a:rPr>
              <a:t>eder</a:t>
            </a:r>
            <a:r>
              <a:rPr lang="en-US" sz="2800" dirty="0">
                <a:ln w="10160">
                  <a:noFill/>
                  <a:prstDash val="solid"/>
                </a:ln>
                <a:effectLst/>
              </a:rPr>
              <a:t>.</a:t>
            </a: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Kişinin birim zamanda kullanabildiği 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tr-TR" sz="2800" dirty="0">
                <a:ln w="10160">
                  <a:noFill/>
                  <a:prstDash val="solid"/>
                </a:ln>
              </a:rPr>
              <a:t> miktarı ne kadar fazla ise kişinin aerobik kapasitesi o derece yüksek demektir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Aerobik uygunluk</a:t>
            </a:r>
            <a:r>
              <a:rPr lang="en-US" sz="2800" dirty="0">
                <a:ln w="10160">
                  <a:noFill/>
                  <a:prstDash val="solid"/>
                </a:ln>
              </a:rPr>
              <a:t>;</a:t>
            </a:r>
            <a:r>
              <a:rPr lang="tr-TR" sz="2800" dirty="0">
                <a:ln w="10160">
                  <a:noFill/>
                  <a:prstDash val="solid"/>
                </a:ln>
              </a:rPr>
              <a:t> solunum, kalp ve dolaşım, kaslar gibi önemli organlar ve sistemlerin yeterliliğini kapsar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Aerobik uygunluk geliştiğinde fiziksel, mental sağlık ve performans</a:t>
            </a:r>
            <a:r>
              <a:rPr lang="en-US" sz="2800" dirty="0">
                <a:ln w="10160">
                  <a:noFill/>
                  <a:prstDash val="solid"/>
                </a:ln>
              </a:rPr>
              <a:t> d</a:t>
            </a:r>
            <a:r>
              <a:rPr lang="tr-TR" sz="2800" dirty="0">
                <a:ln w="10160">
                  <a:noFill/>
                  <a:prstDash val="solid"/>
                </a:ln>
              </a:rPr>
              <a:t>a güçlenir</a:t>
            </a:r>
            <a:r>
              <a:rPr lang="en-US" sz="2800" dirty="0">
                <a:ln w="10160">
                  <a:noFill/>
                  <a:prstDash val="solid"/>
                </a:ln>
              </a:rPr>
              <a:t>.</a:t>
            </a:r>
            <a:r>
              <a:rPr lang="tr-TR" sz="2800" dirty="0">
                <a:ln w="10160">
                  <a:noFill/>
                  <a:prstDash val="solid"/>
                </a:ln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>
              <a:ln w="10160">
                <a:noFill/>
                <a:prstDash val="solid"/>
              </a:ln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783" y="251791"/>
            <a:ext cx="10455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Uygunluk 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660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0610CF7-9900-4596-9F86-2163ED1E2581}"/>
              </a:ext>
            </a:extLst>
          </p:cNvPr>
          <p:cNvSpPr/>
          <p:nvPr/>
        </p:nvSpPr>
        <p:spPr>
          <a:xfrm>
            <a:off x="8377" y="1228199"/>
            <a:ext cx="776189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Yapılan işle harcanan enerji dengesidir. O</a:t>
            </a:r>
            <a:r>
              <a:rPr lang="tr-TR" sz="2800" baseline="-25000" dirty="0">
                <a:ln w="10160">
                  <a:noFill/>
                  <a:prstDash val="solid"/>
                </a:ln>
                <a:solidFill>
                  <a:prstClr val="black"/>
                </a:solidFill>
              </a:rPr>
              <a:t>2</a:t>
            </a:r>
            <a:r>
              <a:rPr lang="tr-TR" sz="2800" dirty="0"/>
              <a:t> borçlanmasına girmeden, yeterli O</a:t>
            </a:r>
            <a:r>
              <a:rPr lang="tr-TR" sz="2800" baseline="-25000" dirty="0">
                <a:ln w="10160">
                  <a:noFill/>
                  <a:prstDash val="solid"/>
                </a:ln>
                <a:solidFill>
                  <a:prstClr val="black"/>
                </a:solidFill>
              </a:rPr>
              <a:t>2</a:t>
            </a:r>
            <a:r>
              <a:rPr lang="tr-TR" sz="2800" dirty="0"/>
              <a:t> ortamında ortaya konan dayanıklılık tamamen organizmanın aerobik enerji üretimine dayalı olarak ortaya çıkan her kondisyon özelliğidir.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Kişinin maksimal yüklenmeli bir çalışma anında kullandığı maksimal O</a:t>
            </a:r>
            <a:r>
              <a:rPr lang="tr-TR" sz="2800" baseline="-25000" dirty="0">
                <a:ln w="10160">
                  <a:noFill/>
                  <a:prstDash val="solid"/>
                </a:ln>
                <a:solidFill>
                  <a:prstClr val="black"/>
                </a:solidFill>
              </a:rPr>
              <a:t>2</a:t>
            </a:r>
            <a:r>
              <a:rPr lang="tr-TR" sz="2800" dirty="0"/>
              <a:t> miktarıdır</a:t>
            </a:r>
            <a:r>
              <a:rPr lang="en-US" sz="2800" dirty="0"/>
              <a:t>.</a:t>
            </a:r>
            <a:endParaRPr lang="tr-TR" sz="2800" dirty="0"/>
          </a:p>
        </p:txBody>
      </p:sp>
      <p:pic>
        <p:nvPicPr>
          <p:cNvPr id="3074" name="Picture 2" descr="oksijen sistemi insan ile ilgili gÃ¶rsel sonucu">
            <a:extLst>
              <a:ext uri="{FF2B5EF4-FFF2-40B4-BE49-F238E27FC236}">
                <a16:creationId xmlns:a16="http://schemas.microsoft.com/office/drawing/2014/main" id="{97E50B53-49C0-4E72-A7BA-31068C861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178" y="1896940"/>
            <a:ext cx="4085492" cy="306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7743D07C-52B9-4F8F-8ADA-88A4DC76125B}"/>
              </a:ext>
            </a:extLst>
          </p:cNvPr>
          <p:cNvSpPr/>
          <p:nvPr/>
        </p:nvSpPr>
        <p:spPr>
          <a:xfrm>
            <a:off x="172279" y="159026"/>
            <a:ext cx="68943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Uygunluk 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7867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900" y="1599312"/>
            <a:ext cx="120141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/>
              <a:t>Aerobik</a:t>
            </a:r>
            <a:r>
              <a:rPr lang="en-US" sz="2800" dirty="0"/>
              <a:t>,</a:t>
            </a:r>
            <a:r>
              <a:rPr lang="tr-TR" sz="2800" dirty="0"/>
              <a:t> oksijen</a:t>
            </a:r>
            <a:r>
              <a:rPr lang="en-US" sz="2800" dirty="0"/>
              <a:t> </a:t>
            </a:r>
            <a:r>
              <a:rPr lang="en-US" sz="2800" dirty="0" err="1"/>
              <a:t>kullanılarak</a:t>
            </a:r>
            <a:r>
              <a:rPr lang="en-US" sz="2800" dirty="0"/>
              <a:t> </a:t>
            </a:r>
            <a:r>
              <a:rPr lang="en-US" sz="2800" dirty="0" err="1"/>
              <a:t>enerjinin</a:t>
            </a:r>
            <a:r>
              <a:rPr lang="en-US" sz="2800" dirty="0"/>
              <a:t> </a:t>
            </a:r>
            <a:r>
              <a:rPr lang="en-US" sz="2800" dirty="0" err="1"/>
              <a:t>üretilmesi</a:t>
            </a:r>
            <a:r>
              <a:rPr lang="tr-TR" sz="2800" dirty="0"/>
              <a:t> anlamındadır</a:t>
            </a:r>
            <a:r>
              <a:rPr lang="en-US" sz="2800" dirty="0"/>
              <a:t>. </a:t>
            </a:r>
            <a:r>
              <a:rPr lang="tr-TR" sz="2800" dirty="0"/>
              <a:t>Aerobik uygunluk; alınan oksijenin </a:t>
            </a:r>
            <a:r>
              <a:rPr lang="en-US" sz="2800" dirty="0" err="1"/>
              <a:t>hücrelere</a:t>
            </a:r>
            <a:r>
              <a:rPr lang="en-US" sz="2800" dirty="0"/>
              <a:t> ve </a:t>
            </a:r>
            <a:r>
              <a:rPr lang="en-US" sz="2800" dirty="0" err="1"/>
              <a:t>dokulara</a:t>
            </a:r>
            <a:r>
              <a:rPr lang="en-US" sz="2800" dirty="0"/>
              <a:t> </a:t>
            </a:r>
            <a:r>
              <a:rPr lang="tr-TR" sz="2800" dirty="0"/>
              <a:t>taşınması ve kullanılması</a:t>
            </a:r>
            <a:r>
              <a:rPr lang="en-US" sz="2800" dirty="0" err="1"/>
              <a:t>nı</a:t>
            </a:r>
            <a:r>
              <a:rPr lang="en-US" sz="2800" dirty="0"/>
              <a:t> </a:t>
            </a:r>
            <a:r>
              <a:rPr lang="en-US" sz="2800" dirty="0" err="1"/>
              <a:t>ifade</a:t>
            </a:r>
            <a:r>
              <a:rPr lang="en-US" sz="2800" dirty="0"/>
              <a:t> </a:t>
            </a:r>
            <a:r>
              <a:rPr lang="en-US" sz="2800" dirty="0" err="1"/>
              <a:t>eder</a:t>
            </a:r>
            <a:r>
              <a:rPr lang="en-US" sz="2800" dirty="0"/>
              <a:t>. </a:t>
            </a:r>
            <a:r>
              <a:rPr lang="tr-TR" sz="2800" dirty="0"/>
              <a:t>Kişinin birim zamanda kullanabildiği </a:t>
            </a:r>
            <a:r>
              <a:rPr lang="en-US" sz="2800" dirty="0"/>
              <a:t>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tr-TR" sz="2800" dirty="0"/>
              <a:t> miktarı ne kadar fazla ise kişinin </a:t>
            </a:r>
          </a:p>
          <a:p>
            <a:pPr algn="just"/>
            <a:r>
              <a:rPr lang="tr-TR" sz="2800" dirty="0"/>
              <a:t>aerobik kapasitesi o derece yüksek demektir</a:t>
            </a:r>
            <a:r>
              <a:rPr lang="en-US" sz="2800" dirty="0"/>
              <a:t>.</a:t>
            </a:r>
            <a:endParaRPr lang="tr-TR" sz="2800" dirty="0"/>
          </a:p>
          <a:p>
            <a:pPr algn="just"/>
            <a:endParaRPr lang="tr-TR" sz="2800" dirty="0"/>
          </a:p>
          <a:p>
            <a:r>
              <a:rPr lang="tr-TR" sz="2800" dirty="0"/>
              <a:t>V</a:t>
            </a:r>
            <a:r>
              <a:rPr lang="en-US" sz="2800" dirty="0"/>
              <a:t>O</a:t>
            </a:r>
            <a:r>
              <a:rPr lang="tr-TR" sz="2800" baseline="-25000" dirty="0">
                <a:ln w="10160">
                  <a:noFill/>
                  <a:prstDash val="solid"/>
                </a:ln>
              </a:rPr>
              <a:t>2</a:t>
            </a:r>
            <a:r>
              <a:rPr lang="en-US" sz="2800" dirty="0"/>
              <a:t>max</a:t>
            </a:r>
            <a:r>
              <a:rPr lang="tr-TR" sz="2800" dirty="0"/>
              <a:t>= Aerobik Kapasite = Aerobik Güç</a:t>
            </a:r>
            <a:endParaRPr lang="en-US" sz="2800" dirty="0"/>
          </a:p>
          <a:p>
            <a:endParaRPr lang="en-US" sz="2800" dirty="0"/>
          </a:p>
          <a:p>
            <a:r>
              <a:rPr lang="tr-TR" sz="2800" dirty="0"/>
              <a:t>Bir kişinin bir dakikada bir kg ağırlığı başına kullanabildiği oksijenin ml miktarıdır</a:t>
            </a:r>
            <a:r>
              <a:rPr lang="en-US" sz="2800" dirty="0"/>
              <a:t>.</a:t>
            </a:r>
            <a:endParaRPr lang="tr-TR" sz="2800" dirty="0"/>
          </a:p>
          <a:p>
            <a:br>
              <a:rPr lang="tr-TR" sz="2800" dirty="0"/>
            </a:br>
            <a:endParaRPr lang="tr-TR" sz="2800" dirty="0">
              <a:ln w="10160">
                <a:noFill/>
                <a:prstDash val="solid"/>
              </a:ln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AEROBİK UYGUNLUK</a:t>
            </a:r>
          </a:p>
        </p:txBody>
      </p:sp>
    </p:spTree>
    <p:extLst>
      <p:ext uri="{BB962C8B-B14F-4D97-AF65-F5344CB8AC3E}">
        <p14:creationId xmlns:p14="http://schemas.microsoft.com/office/powerpoint/2010/main" val="1250459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CE245E88-E400-46AE-B736-38D15B01CB72}"/>
              </a:ext>
            </a:extLst>
          </p:cNvPr>
          <p:cNvSpPr/>
          <p:nvPr/>
        </p:nvSpPr>
        <p:spPr>
          <a:xfrm>
            <a:off x="196947" y="956602"/>
            <a:ext cx="5901927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tr-TR" sz="2400" dirty="0"/>
            </a:br>
            <a:r>
              <a:rPr lang="tr-TR" sz="2400" dirty="0"/>
              <a:t>    </a:t>
            </a:r>
            <a:r>
              <a:rPr lang="tr-TR" sz="2800" b="1" dirty="0"/>
              <a:t>Yeterli oksijen alınmaz ise</a:t>
            </a:r>
          </a:p>
          <a:p>
            <a:endParaRPr lang="tr-T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Yağlar yeteri kadar yakılamaz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Yağ birikimi artar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Şişmanlık</a:t>
            </a:r>
            <a:r>
              <a:rPr lang="en-US" sz="2800" dirty="0"/>
              <a:t> </a:t>
            </a:r>
            <a:r>
              <a:rPr lang="en-US" sz="2800" dirty="0" err="1"/>
              <a:t>gerçekleşir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Obezite</a:t>
            </a:r>
            <a:r>
              <a:rPr lang="en-US" sz="2800" dirty="0"/>
              <a:t> </a:t>
            </a:r>
            <a:r>
              <a:rPr lang="en-US" sz="2800" dirty="0" err="1"/>
              <a:t>riski</a:t>
            </a:r>
            <a:r>
              <a:rPr lang="en-US" sz="2800" dirty="0"/>
              <a:t> </a:t>
            </a:r>
            <a:r>
              <a:rPr lang="en-US" sz="2800" dirty="0" err="1"/>
              <a:t>yükselir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Kas ve karaciğer glikojeni kullanı</a:t>
            </a:r>
            <a:r>
              <a:rPr lang="en-US" sz="2800" dirty="0" err="1"/>
              <a:t>lı</a:t>
            </a:r>
            <a:r>
              <a:rPr lang="tr-TR" sz="2800" dirty="0"/>
              <a:t>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Glikojen depoları azalır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Laktik asit artar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Asit ortamı</a:t>
            </a:r>
            <a:r>
              <a:rPr lang="en-US" sz="2800" dirty="0"/>
              <a:t> </a:t>
            </a:r>
            <a:r>
              <a:rPr lang="en-US" sz="2800" dirty="0" err="1"/>
              <a:t>oluşur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Yorgunluk </a:t>
            </a:r>
            <a:r>
              <a:rPr lang="en-US" sz="2800" dirty="0" err="1"/>
              <a:t>artar</a:t>
            </a:r>
            <a:r>
              <a:rPr lang="en-US" sz="2800" dirty="0"/>
              <a:t>.</a:t>
            </a:r>
            <a:br>
              <a:rPr lang="tr-TR" sz="2800" dirty="0"/>
            </a:br>
            <a:endParaRPr lang="tr-TR" sz="2800" dirty="0"/>
          </a:p>
        </p:txBody>
      </p:sp>
      <p:pic>
        <p:nvPicPr>
          <p:cNvPr id="4098" name="Picture 2" descr="fit ve ÅiÅman insan ile ilgili gÃ¶rsel sonucu">
            <a:extLst>
              <a:ext uri="{FF2B5EF4-FFF2-40B4-BE49-F238E27FC236}">
                <a16:creationId xmlns:a16="http://schemas.microsoft.com/office/drawing/2014/main" id="{C74CF5D9-6AAB-4749-A3F0-6774BCD9B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245" y="1230923"/>
            <a:ext cx="5612822" cy="446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5F49DBB2-863C-47A0-B347-FA5D892FB372}"/>
              </a:ext>
            </a:extLst>
          </p:cNvPr>
          <p:cNvSpPr/>
          <p:nvPr/>
        </p:nvSpPr>
        <p:spPr>
          <a:xfrm>
            <a:off x="196949" y="185530"/>
            <a:ext cx="6869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Uygunluk 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0443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799" y="92765"/>
            <a:ext cx="10251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Uygunluk Değerlendirilmesi</a:t>
            </a:r>
          </a:p>
          <a:p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7799" y="1774467"/>
            <a:ext cx="116531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Aerobik testler </a:t>
            </a:r>
            <a:r>
              <a:rPr lang="tr-TR" sz="2800" dirty="0" err="1">
                <a:ln w="10160">
                  <a:noFill/>
                  <a:prstDash val="solid"/>
                </a:ln>
                <a:effectLst/>
              </a:rPr>
              <a:t>kardiovasküler</a:t>
            </a: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 dayanıklılık ile eş anlamlı olarak da kullanılan aerobik gücü ölçer.</a:t>
            </a:r>
          </a:p>
          <a:p>
            <a:pPr algn="just">
              <a:lnSpc>
                <a:spcPct val="150000"/>
              </a:lnSpc>
            </a:pPr>
            <a:r>
              <a:rPr lang="tr-TR" sz="2800" dirty="0">
                <a:ln w="10160">
                  <a:noFill/>
                  <a:prstDash val="solid"/>
                </a:ln>
              </a:rPr>
              <a:t>Kardiovasküler </a:t>
            </a:r>
            <a:r>
              <a:rPr lang="en-US" sz="2800" dirty="0">
                <a:ln w="10160">
                  <a:noFill/>
                  <a:prstDash val="solid"/>
                </a:ln>
              </a:rPr>
              <a:t>(</a:t>
            </a:r>
            <a:r>
              <a:rPr lang="tr-TR" sz="2800" dirty="0">
                <a:ln w="10160">
                  <a:noFill/>
                  <a:prstDash val="solid"/>
                </a:ln>
              </a:rPr>
              <a:t>veya aerobik</a:t>
            </a:r>
            <a:r>
              <a:rPr lang="en-US" sz="2800" dirty="0">
                <a:ln w="10160">
                  <a:noFill/>
                  <a:prstDash val="solid"/>
                </a:ln>
              </a:rPr>
              <a:t>) d</a:t>
            </a:r>
            <a:r>
              <a:rPr lang="tr-TR" sz="2800" dirty="0">
                <a:ln w="10160">
                  <a:noFill/>
                  <a:prstDash val="solid"/>
                </a:ln>
              </a:rPr>
              <a:t>ayanıklılık</a:t>
            </a:r>
            <a:r>
              <a:rPr lang="en-US" sz="2800" dirty="0">
                <a:ln w="10160">
                  <a:noFill/>
                  <a:prstDash val="solid"/>
                </a:ln>
              </a:rPr>
              <a:t>, </a:t>
            </a:r>
            <a:r>
              <a:rPr lang="tr-TR" sz="2800" dirty="0">
                <a:ln w="10160">
                  <a:noFill/>
                  <a:prstDash val="solid"/>
                </a:ln>
              </a:rPr>
              <a:t>yorgunluk olmadan egzersize devam ettirme yeteneği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ni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ifade</a:t>
            </a:r>
            <a:r>
              <a:rPr lang="en-US" sz="2800" dirty="0">
                <a:ln w="10160">
                  <a:noFill/>
                  <a:prstDash val="solid"/>
                </a:ln>
              </a:rPr>
              <a:t> </a:t>
            </a:r>
            <a:r>
              <a:rPr lang="en-US" sz="2800" dirty="0" err="1">
                <a:ln w="10160">
                  <a:noFill/>
                  <a:prstDash val="solid"/>
                </a:ln>
              </a:rPr>
              <a:t>eder</a:t>
            </a:r>
            <a:r>
              <a:rPr lang="tr-TR" sz="2800" dirty="0">
                <a:ln w="10160">
                  <a:noFill/>
                  <a:prstDash val="solid"/>
                </a:ln>
              </a:rPr>
              <a:t> ve birçok spor aktivitesi için önemli bir bileşendir. Bir kişinin aerobik seviyesi</a:t>
            </a:r>
            <a:r>
              <a:rPr lang="en-US" sz="2800" dirty="0">
                <a:ln w="10160">
                  <a:noFill/>
                  <a:prstDash val="solid"/>
                </a:ln>
              </a:rPr>
              <a:t>,</a:t>
            </a:r>
            <a:r>
              <a:rPr lang="tr-TR" sz="2800" dirty="0">
                <a:ln w="10160">
                  <a:noFill/>
                  <a:prstDash val="solid"/>
                </a:ln>
              </a:rPr>
              <a:t> çalışan kaslara vücut tarafından taşınan oksijen miktarına ve kasların bu oksijeni kullanma yeteneğine bağlıdır. </a:t>
            </a:r>
            <a:r>
              <a:rPr lang="en-GB" sz="2800" dirty="0">
                <a:ln w="10160">
                  <a:noFill/>
                  <a:prstDash val="solid"/>
                </a:ln>
                <a:effectLst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02058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30460" y="1925234"/>
            <a:ext cx="98155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uygunluk</a:t>
            </a:r>
            <a:r>
              <a:rPr lang="en-US" sz="2800" dirty="0"/>
              <a:t> </a:t>
            </a:r>
            <a:r>
              <a:rPr lang="en-US" sz="2800" dirty="0" err="1"/>
              <a:t>değerlendirmesinde</a:t>
            </a:r>
            <a:r>
              <a:rPr lang="en-US" sz="2800" dirty="0"/>
              <a:t> </a:t>
            </a:r>
            <a:r>
              <a:rPr lang="en-US" sz="2800" dirty="0" err="1"/>
              <a:t>kullanılan</a:t>
            </a:r>
            <a:r>
              <a:rPr lang="en-US" sz="2800" dirty="0"/>
              <a:t> </a:t>
            </a:r>
            <a:r>
              <a:rPr lang="en-US" sz="2800" dirty="0" err="1"/>
              <a:t>yöntemler</a:t>
            </a:r>
            <a:r>
              <a:rPr lang="en-US" sz="2800" dirty="0"/>
              <a:t> </a:t>
            </a:r>
            <a:r>
              <a:rPr lang="en-US" sz="2800" dirty="0" err="1"/>
              <a:t>başlıca</a:t>
            </a:r>
            <a:r>
              <a:rPr lang="en-US" sz="2800" dirty="0"/>
              <a:t>,</a:t>
            </a:r>
          </a:p>
          <a:p>
            <a:endParaRPr lang="en-US" sz="2800" dirty="0"/>
          </a:p>
          <a:p>
            <a:pPr marL="715963" indent="-182563">
              <a:buFont typeface="Arial" panose="020B0604020202020204" pitchFamily="34" charset="0"/>
              <a:buChar char="•"/>
            </a:pPr>
            <a:r>
              <a:rPr lang="en-US" sz="2800" dirty="0" err="1"/>
              <a:t>Direkt</a:t>
            </a:r>
            <a:r>
              <a:rPr lang="en-US" sz="2800" dirty="0"/>
              <a:t> </a:t>
            </a:r>
            <a:r>
              <a:rPr lang="en-US" sz="2800" dirty="0" err="1"/>
              <a:t>Yöntemler</a:t>
            </a:r>
            <a:endParaRPr lang="en-US" sz="2800" dirty="0"/>
          </a:p>
          <a:p>
            <a:pPr marL="715963" indent="-182563">
              <a:buFont typeface="Arial" panose="020B0604020202020204" pitchFamily="34" charset="0"/>
              <a:buChar char="•"/>
            </a:pPr>
            <a:r>
              <a:rPr lang="en-US" sz="2800" dirty="0" err="1"/>
              <a:t>Endirekt</a:t>
            </a:r>
            <a:r>
              <a:rPr lang="en-US" sz="2800" dirty="0"/>
              <a:t> </a:t>
            </a:r>
            <a:r>
              <a:rPr lang="en-US" sz="2800" dirty="0" err="1"/>
              <a:t>Yöntemler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 err="1"/>
              <a:t>olarak</a:t>
            </a:r>
            <a:r>
              <a:rPr lang="en-US" sz="2800" dirty="0"/>
              <a:t> </a:t>
            </a:r>
            <a:r>
              <a:rPr lang="en-US" sz="2800" dirty="0" err="1"/>
              <a:t>iki</a:t>
            </a:r>
            <a:r>
              <a:rPr lang="en-US" sz="2800" dirty="0"/>
              <a:t> </a:t>
            </a:r>
            <a:r>
              <a:rPr lang="en-US" sz="2800" dirty="0" err="1"/>
              <a:t>grupta</a:t>
            </a:r>
            <a:r>
              <a:rPr lang="en-US" sz="2800" dirty="0"/>
              <a:t> </a:t>
            </a:r>
            <a:r>
              <a:rPr lang="en-US" sz="2800" dirty="0" err="1"/>
              <a:t>incelenmektedir</a:t>
            </a:r>
            <a:r>
              <a:rPr lang="en-US" sz="2800" dirty="0"/>
              <a:t>.</a:t>
            </a:r>
            <a:endParaRPr lang="tr-TR" sz="2800" dirty="0"/>
          </a:p>
          <a:p>
            <a:br>
              <a:rPr lang="tr-TR" sz="2800" dirty="0"/>
            </a:br>
            <a:endParaRPr lang="tr-TR" sz="2800" dirty="0">
              <a:ln w="10160">
                <a:noFill/>
                <a:prstDash val="solid"/>
              </a:ln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AEROBİK UYGUNLUK</a:t>
            </a:r>
            <a:r>
              <a:rPr lang="en-US" dirty="0"/>
              <a:t> DEĞERLENDİRMESİ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2585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190171"/>
            <a:ext cx="6822831" cy="584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b="1" dirty="0">
                <a:ln w="10160">
                  <a:noFill/>
                  <a:prstDash val="solid"/>
                </a:ln>
                <a:solidFill>
                  <a:schemeClr val="accent5"/>
                </a:solidFill>
              </a:rPr>
              <a:t>     </a:t>
            </a:r>
            <a:r>
              <a:rPr lang="tr-TR" sz="2800" b="1" dirty="0" err="1">
                <a:ln w="10160">
                  <a:noFill/>
                  <a:prstDash val="solid"/>
                </a:ln>
                <a:solidFill>
                  <a:schemeClr val="accent5"/>
                </a:solidFill>
              </a:rPr>
              <a:t>S</a:t>
            </a:r>
            <a:r>
              <a:rPr lang="tr-TR" sz="2800" b="1" dirty="0" err="1">
                <a:ln w="10160">
                  <a:noFill/>
                  <a:prstDash val="solid"/>
                </a:ln>
                <a:solidFill>
                  <a:schemeClr val="accent5"/>
                </a:solidFill>
                <a:effectLst/>
              </a:rPr>
              <a:t>ubmaksimal</a:t>
            </a:r>
            <a:r>
              <a:rPr lang="tr-TR" sz="2800" b="1" dirty="0">
                <a:ln w="10160">
                  <a:noFill/>
                  <a:prstDash val="solid"/>
                </a:ln>
                <a:solidFill>
                  <a:schemeClr val="accent5"/>
                </a:solidFill>
                <a:effectLst/>
              </a:rPr>
              <a:t> Testler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Bisiklet Testleri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Basamak Testleri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Yürüyüş Testleri </a:t>
            </a:r>
          </a:p>
          <a:p>
            <a:pPr algn="just">
              <a:lnSpc>
                <a:spcPct val="150000"/>
              </a:lnSpc>
            </a:pPr>
            <a:r>
              <a:rPr lang="tr-TR" sz="2800" b="1" dirty="0">
                <a:ln w="10160">
                  <a:noFill/>
                  <a:prstDash val="solid"/>
                </a:ln>
                <a:solidFill>
                  <a:schemeClr val="accent5"/>
                </a:solidFill>
              </a:rPr>
              <a:t>      Maksimal Testler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20 </a:t>
            </a:r>
            <a:r>
              <a:rPr lang="tr-TR" sz="2800" dirty="0">
                <a:ln w="10160">
                  <a:noFill/>
                  <a:prstDash val="solid"/>
                </a:ln>
              </a:rPr>
              <a:t>m Mekik Koşu Testi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Maksimal Oksijen Tüketimi Testi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>
                <a:ln w="10160">
                  <a:noFill/>
                  <a:prstDash val="solid"/>
                </a:ln>
              </a:rPr>
              <a:t>Zamana veya Mesafeye Karşı Koşu Testi</a:t>
            </a:r>
            <a:r>
              <a:rPr lang="tr-TR" sz="2800" dirty="0">
                <a:ln w="10160">
                  <a:noFill/>
                  <a:prstDash val="solid"/>
                </a:ln>
                <a:effectLst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r-TR" sz="2800" b="1" dirty="0">
                <a:ln w="10160">
                  <a:noFill/>
                  <a:prstDash val="solid"/>
                </a:ln>
                <a:solidFill>
                  <a:schemeClr val="accent5"/>
                </a:solidFill>
                <a:effectLst/>
              </a:rPr>
              <a:t> </a:t>
            </a:r>
          </a:p>
        </p:txBody>
      </p:sp>
      <p:pic>
        <p:nvPicPr>
          <p:cNvPr id="5124" name="Picture 4" descr="bisiklet sÃ¼rmek ile ilgili gÃ¶rsel sonucu">
            <a:extLst>
              <a:ext uri="{FF2B5EF4-FFF2-40B4-BE49-F238E27FC236}">
                <a16:creationId xmlns:a16="http://schemas.microsoft.com/office/drawing/2014/main" id="{8C005FC6-CC03-417C-B5D7-7E66ECFE8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79" y="1592943"/>
            <a:ext cx="4757162" cy="316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609EC55C-D097-479C-BB9E-780761A0CB92}"/>
              </a:ext>
            </a:extLst>
          </p:cNvPr>
          <p:cNvSpPr/>
          <p:nvPr/>
        </p:nvSpPr>
        <p:spPr>
          <a:xfrm>
            <a:off x="243819" y="132522"/>
            <a:ext cx="103049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Aerobik Uygunluk Testleri </a:t>
            </a:r>
            <a:endParaRPr lang="tr-TR" sz="4800" dirty="0"/>
          </a:p>
        </p:txBody>
      </p:sp>
    </p:spTree>
    <p:extLst>
      <p:ext uri="{BB962C8B-B14F-4D97-AF65-F5344CB8AC3E}">
        <p14:creationId xmlns:p14="http://schemas.microsoft.com/office/powerpoint/2010/main" val="2509256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BİSİKLET ERGOMETRESİ TESTLERİ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017" y="2586661"/>
            <a:ext cx="115597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/>
              <a:t>Amaç</a:t>
            </a:r>
            <a:r>
              <a:rPr lang="en-US" sz="2800" dirty="0"/>
              <a:t>, s</a:t>
            </a:r>
            <a:r>
              <a:rPr lang="tr-TR" sz="2800" dirty="0"/>
              <a:t>ubmaksimal bir test sonucu kişinin oksijen tüketim kapasitesini dolaylı olarak saptamaktır.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800" dirty="0">
              <a:ln w="10160">
                <a:noFill/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07297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328" y="1293849"/>
            <a:ext cx="114391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tr-TR" sz="2800" dirty="0"/>
              <a:t>Sağlık kontrolleri yapılmış </a:t>
            </a:r>
            <a:r>
              <a:rPr lang="en-US" sz="2800" dirty="0" err="1"/>
              <a:t>bireyden</a:t>
            </a:r>
            <a:r>
              <a:rPr lang="en-US" sz="2800" dirty="0"/>
              <a:t>,</a:t>
            </a:r>
            <a:r>
              <a:rPr lang="tr-TR" sz="2800" dirty="0"/>
              <a:t> pedalı 6 dk. veya kalp atım sayısı</a:t>
            </a:r>
            <a:r>
              <a:rPr lang="en-US" sz="2800" dirty="0"/>
              <a:t> </a:t>
            </a:r>
            <a:r>
              <a:rPr lang="tr-TR" sz="2800" dirty="0"/>
              <a:t>(KAS) sürekli arka arkaya 2 dk. aynı sayıda ya</a:t>
            </a:r>
            <a:r>
              <a:rPr lang="en-US" sz="2800" dirty="0"/>
              <a:t> </a:t>
            </a:r>
            <a:r>
              <a:rPr lang="tr-TR" sz="2800" dirty="0"/>
              <a:t>da iki okuma arasındaki fark en az 4 atım oluncaya kadar çevirmesi istenir.</a:t>
            </a:r>
            <a:r>
              <a:rPr lang="en-US" sz="2800" dirty="0"/>
              <a:t> </a:t>
            </a:r>
            <a:r>
              <a:rPr lang="tr-TR" sz="2800" dirty="0"/>
              <a:t>Hız göstergesi 20</a:t>
            </a:r>
            <a:r>
              <a:rPr lang="en-US" sz="2800" dirty="0"/>
              <a:t> </a:t>
            </a:r>
            <a:r>
              <a:rPr lang="tr-TR" sz="2800" dirty="0"/>
              <a:t>km/s veya metronom ile 50 devir/dk. olacak şekilde pedal çevrilir.</a:t>
            </a:r>
            <a:r>
              <a:rPr lang="en-US" sz="2800" dirty="0"/>
              <a:t> </a:t>
            </a:r>
            <a:r>
              <a:rPr lang="tr-TR" sz="2800" dirty="0"/>
              <a:t>Erkekler için direnç 150 watt (900</a:t>
            </a:r>
            <a:r>
              <a:rPr lang="en-US" sz="2800" dirty="0"/>
              <a:t> </a:t>
            </a:r>
            <a:r>
              <a:rPr lang="tr-TR" sz="2800" dirty="0"/>
              <a:t>kpm), Bayanlar için 125 watt (750</a:t>
            </a:r>
            <a:r>
              <a:rPr lang="en-US" sz="2800" dirty="0"/>
              <a:t> </a:t>
            </a:r>
            <a:r>
              <a:rPr lang="tr-TR" sz="2800" dirty="0"/>
              <a:t>kpm) </a:t>
            </a:r>
            <a:r>
              <a:rPr lang="en-US" sz="2800" dirty="0" err="1"/>
              <a:t>düzeyinde</a:t>
            </a:r>
            <a:r>
              <a:rPr lang="tr-TR" sz="2800" dirty="0"/>
              <a:t> </a:t>
            </a:r>
            <a:r>
              <a:rPr lang="en-US" sz="2800" dirty="0" err="1"/>
              <a:t>olacak</a:t>
            </a:r>
            <a:r>
              <a:rPr lang="en-US" sz="2800" dirty="0"/>
              <a:t> </a:t>
            </a:r>
            <a:r>
              <a:rPr lang="en-US" sz="2800" dirty="0" err="1"/>
              <a:t>şekilde</a:t>
            </a:r>
            <a:r>
              <a:rPr lang="en-US" sz="2800" dirty="0"/>
              <a:t> </a:t>
            </a:r>
            <a:r>
              <a:rPr lang="tr-TR" sz="2800" dirty="0"/>
              <a:t>pedal çevrilmeye başlanmalıdır.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301" y="2066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BİSİKLET ERGOMETRESİ TESTLERİ </a:t>
            </a:r>
          </a:p>
        </p:txBody>
      </p:sp>
    </p:spTree>
    <p:extLst>
      <p:ext uri="{BB962C8B-B14F-4D97-AF65-F5344CB8AC3E}">
        <p14:creationId xmlns:p14="http://schemas.microsoft.com/office/powerpoint/2010/main" val="37835308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7488" y="1348169"/>
            <a:ext cx="11439178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tr-TR" sz="2800" dirty="0"/>
              <a:t>Kalp atım sayıları her dakikanın son 15 saniyesinde ölçülür.</a:t>
            </a:r>
            <a:r>
              <a:rPr lang="en-US" sz="2800" b="1" dirty="0"/>
              <a:t> </a:t>
            </a:r>
            <a:r>
              <a:rPr lang="tr-TR" sz="2800" dirty="0"/>
              <a:t>Test sırasında olması gereken KAS 120 ile 170 atım/dk. arasında olmalıdır. Eğer KAS 2</a:t>
            </a:r>
            <a:r>
              <a:rPr lang="en-US" sz="2800" dirty="0"/>
              <a:t> </a:t>
            </a:r>
            <a:r>
              <a:rPr lang="tr-TR" sz="2800" dirty="0"/>
              <a:t>dk</a:t>
            </a:r>
            <a:r>
              <a:rPr lang="en-US" sz="2800" dirty="0"/>
              <a:t>.</a:t>
            </a:r>
            <a:r>
              <a:rPr lang="tr-TR" sz="2800" dirty="0"/>
              <a:t> içinde 120’ye çıkmaz ise direnç 1/2 oranında arttırılır. Bununla birlikte 3 dk. veya daha az bir zamanda KAS</a:t>
            </a:r>
            <a:r>
              <a:rPr lang="en-US" sz="2800" dirty="0"/>
              <a:t> </a:t>
            </a:r>
            <a:r>
              <a:rPr lang="tr-TR" sz="2800" dirty="0"/>
              <a:t>170’in üzerine çıkıyorsa direnç 1/2 oranında azaltılır. Test iki defa arka arkaya ölçümde aynı KAS elde edilinceye kadar devam edilir.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301" y="2066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BİSİKLET ERGOMETRESİ TESTLERİ </a:t>
            </a:r>
          </a:p>
        </p:txBody>
      </p:sp>
    </p:spTree>
    <p:extLst>
      <p:ext uri="{BB962C8B-B14F-4D97-AF65-F5344CB8AC3E}">
        <p14:creationId xmlns:p14="http://schemas.microsoft.com/office/powerpoint/2010/main" val="33198635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dirty="0"/>
              <a:t>DEĞERLENDİRME</a:t>
            </a:r>
            <a:endParaRPr lang="en-GB" dirty="0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C083F4F-6AC6-45F4-8574-A7EC4C97496B}"/>
              </a:ext>
            </a:extLst>
          </p:cNvPr>
          <p:cNvSpPr txBox="1"/>
          <p:nvPr/>
        </p:nvSpPr>
        <p:spPr>
          <a:xfrm>
            <a:off x="262550" y="1595026"/>
            <a:ext cx="11552222" cy="32571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/>
              <a:t>Kadınlar</a:t>
            </a:r>
            <a:r>
              <a:rPr lang="en-US" sz="2800" dirty="0"/>
              <a:t> ve</a:t>
            </a:r>
            <a:r>
              <a:rPr lang="tr-TR" sz="2800" dirty="0"/>
              <a:t> erkekler için litre/dakika ve ml/kg/dakika cinsinden olmak üzere, iki</a:t>
            </a:r>
            <a:r>
              <a:rPr lang="en-US" sz="2800" dirty="0"/>
              <a:t> </a:t>
            </a:r>
            <a:r>
              <a:rPr lang="en-US" sz="2800" dirty="0" err="1"/>
              <a:t>farklı</a:t>
            </a:r>
            <a:r>
              <a:rPr lang="en-US" sz="2800" dirty="0"/>
              <a:t> </a:t>
            </a:r>
            <a:r>
              <a:rPr lang="en-US" sz="2800" dirty="0" err="1"/>
              <a:t>birim</a:t>
            </a:r>
            <a:r>
              <a:rPr lang="en-US" sz="2800" dirty="0"/>
              <a:t> </a:t>
            </a:r>
            <a:r>
              <a:rPr lang="en-US" sz="2800" dirty="0" err="1"/>
              <a:t>kullanılarak</a:t>
            </a:r>
            <a:r>
              <a:rPr lang="tr-TR" sz="2800" dirty="0"/>
              <a:t> tahmini oksijen tüketimi değeri veril</a:t>
            </a:r>
            <a:r>
              <a:rPr lang="en-US" sz="2800" dirty="0" err="1"/>
              <a:t>ebil</a:t>
            </a:r>
            <a:r>
              <a:rPr lang="tr-TR" sz="2800" dirty="0"/>
              <a:t>mektedir. İkinci değer bütün vücut ağırlığını dikkate aldığından, değerlendirme açısından daha önemlidir</a:t>
            </a:r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660288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6326" y="1759389"/>
            <a:ext cx="1058768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Kenneth </a:t>
            </a:r>
            <a:r>
              <a:rPr lang="en-US" sz="2800" dirty="0" err="1"/>
              <a:t>Cooper‘ın</a:t>
            </a:r>
            <a:r>
              <a:rPr lang="en-US" sz="2800" dirty="0"/>
              <a:t> sporcuların </a:t>
            </a:r>
            <a:r>
              <a:rPr lang="en-US" sz="2800" dirty="0" err="1"/>
              <a:t>aerobik</a:t>
            </a:r>
            <a:r>
              <a:rPr lang="en-US" sz="2800" dirty="0"/>
              <a:t> </a:t>
            </a:r>
            <a:r>
              <a:rPr lang="en-US" sz="2800" dirty="0" err="1"/>
              <a:t>güçlerini</a:t>
            </a:r>
            <a:r>
              <a:rPr lang="en-US" sz="2800" dirty="0"/>
              <a:t> </a:t>
            </a:r>
            <a:r>
              <a:rPr lang="tr-TR" sz="2800" dirty="0"/>
              <a:t>belirlemek için geliştirdiği bu test</a:t>
            </a:r>
            <a:r>
              <a:rPr lang="en-US" sz="2800" dirty="0"/>
              <a:t>,</a:t>
            </a:r>
            <a:r>
              <a:rPr lang="tr-TR" sz="2800" dirty="0"/>
              <a:t> 12 dakikalık koşu</a:t>
            </a:r>
            <a:r>
              <a:rPr lang="en-US" sz="2800" dirty="0"/>
              <a:t>/</a:t>
            </a:r>
            <a:r>
              <a:rPr lang="en-US" sz="2800" dirty="0" err="1"/>
              <a:t>yürüyüş</a:t>
            </a:r>
            <a:r>
              <a:rPr lang="en-US" sz="2800" dirty="0"/>
              <a:t> </a:t>
            </a:r>
            <a:r>
              <a:rPr lang="tr-TR" sz="2800" dirty="0"/>
              <a:t>şeklinde gerçekleştirilir. Cooper’ın 1968’ın geliştirdiği ve</a:t>
            </a:r>
            <a:r>
              <a:rPr lang="en-US" sz="2800" dirty="0"/>
              <a:t>  </a:t>
            </a:r>
            <a:r>
              <a:rPr lang="tr-TR" sz="2800" dirty="0"/>
              <a:t>MacNaughton tarafından 1990 yılında gözden</a:t>
            </a:r>
            <a:r>
              <a:rPr lang="en-US" sz="2800" dirty="0"/>
              <a:t> </a:t>
            </a:r>
            <a:r>
              <a:rPr lang="tr-TR" sz="2800" dirty="0"/>
              <a:t>geçirdiği testin laboratuvar ölçüm sonuçlarıyla arasında</a:t>
            </a:r>
            <a:r>
              <a:rPr lang="en-US" sz="2800" dirty="0"/>
              <a:t> </a:t>
            </a:r>
            <a:r>
              <a:rPr lang="tr-TR" sz="2800" dirty="0"/>
              <a:t>0</a:t>
            </a:r>
            <a:r>
              <a:rPr lang="en-US" sz="2800" dirty="0"/>
              <a:t>,</a:t>
            </a:r>
            <a:r>
              <a:rPr lang="tr-TR" sz="2800" dirty="0"/>
              <a:t>9’luk bir korelasyon olduğunu saptamıştır.</a:t>
            </a:r>
            <a:r>
              <a:rPr lang="en-US" sz="2800" dirty="0"/>
              <a:t> </a:t>
            </a:r>
            <a:r>
              <a:rPr lang="en-US" sz="2800" dirty="0" err="1"/>
              <a:t>Katılımcılardan</a:t>
            </a:r>
            <a:r>
              <a:rPr lang="en-US" sz="2800" dirty="0"/>
              <a:t>,</a:t>
            </a:r>
            <a:r>
              <a:rPr lang="tr-TR" sz="2800" dirty="0"/>
              <a:t> aerobik güçleri doğrultusunda 12 dakika</a:t>
            </a:r>
            <a:r>
              <a:rPr lang="en-US" sz="2800" dirty="0"/>
              <a:t> </a:t>
            </a:r>
            <a:r>
              <a:rPr lang="tr-TR" sz="2800" dirty="0"/>
              <a:t>koşarak ya</a:t>
            </a:r>
            <a:r>
              <a:rPr lang="en-US" sz="2800" dirty="0"/>
              <a:t> </a:t>
            </a:r>
            <a:r>
              <a:rPr lang="tr-TR" sz="2800" dirty="0"/>
              <a:t>da yürüyerek bu zamanı doldurmaları</a:t>
            </a:r>
            <a:r>
              <a:rPr lang="en-US" sz="2800" dirty="0"/>
              <a:t> ve </a:t>
            </a:r>
            <a:r>
              <a:rPr lang="en-US" sz="2800" dirty="0" err="1"/>
              <a:t>kat</a:t>
            </a:r>
            <a:r>
              <a:rPr lang="en-US" sz="2800" dirty="0"/>
              <a:t> </a:t>
            </a:r>
            <a:r>
              <a:rPr lang="en-US" sz="2800" dirty="0" err="1"/>
              <a:t>edebilecekleri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fazla</a:t>
            </a:r>
            <a:r>
              <a:rPr lang="en-US" sz="2800" dirty="0"/>
              <a:t> </a:t>
            </a:r>
            <a:r>
              <a:rPr lang="en-US" sz="2800" dirty="0" err="1"/>
              <a:t>mesafeyi</a:t>
            </a:r>
            <a:r>
              <a:rPr lang="en-US" sz="2800" dirty="0"/>
              <a:t> </a:t>
            </a:r>
            <a:r>
              <a:rPr lang="en-US" sz="2800" dirty="0" err="1"/>
              <a:t>kat</a:t>
            </a:r>
            <a:r>
              <a:rPr lang="en-US" sz="2800" dirty="0"/>
              <a:t> </a:t>
            </a:r>
            <a:r>
              <a:rPr lang="en-US" sz="2800" dirty="0" err="1"/>
              <a:t>etmeleri</a:t>
            </a:r>
            <a:r>
              <a:rPr lang="en-US" sz="2800" dirty="0"/>
              <a:t> </a:t>
            </a:r>
            <a:r>
              <a:rPr lang="tr-TR" sz="2800" dirty="0"/>
              <a:t>stenir</a:t>
            </a:r>
            <a:r>
              <a:rPr lang="en-US" sz="2800" dirty="0"/>
              <a:t>.</a:t>
            </a:r>
            <a:endParaRPr lang="tr-TR" sz="2800" dirty="0">
              <a:ln w="10160">
                <a:noFill/>
                <a:prstDash val="solid"/>
              </a:ln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256326" y="388011"/>
            <a:ext cx="8126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COOPER TESTİ</a:t>
            </a:r>
          </a:p>
        </p:txBody>
      </p:sp>
    </p:spTree>
    <p:extLst>
      <p:ext uri="{BB962C8B-B14F-4D97-AF65-F5344CB8AC3E}">
        <p14:creationId xmlns:p14="http://schemas.microsoft.com/office/powerpoint/2010/main" val="2988286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80919" y="154547"/>
            <a:ext cx="10097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COOPER TESTİ NASIL GERÇEKLEŞTİRİR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941557" y="1529713"/>
            <a:ext cx="1049296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800" dirty="0"/>
              <a:t>400 metrelik parkur, Kronometre, Düdük, Yardımcı</a:t>
            </a:r>
            <a:r>
              <a:rPr lang="en-US" sz="2800" dirty="0"/>
              <a:t> </a:t>
            </a:r>
            <a:r>
              <a:rPr lang="en-US" sz="2800" dirty="0" err="1"/>
              <a:t>Personel</a:t>
            </a:r>
            <a:r>
              <a:rPr lang="tr-TR" sz="2800" dirty="0"/>
              <a:t>:</a:t>
            </a:r>
            <a:endParaRPr lang="en-US" sz="2800" dirty="0"/>
          </a:p>
          <a:p>
            <a:pPr algn="just"/>
            <a:endParaRPr lang="en-US" sz="2800" dirty="0"/>
          </a:p>
          <a:p>
            <a:pPr algn="just"/>
            <a:endParaRPr lang="tr-TR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Sporcu</a:t>
            </a:r>
            <a:r>
              <a:rPr lang="tr-TR" sz="2800" dirty="0"/>
              <a:t> standart ısınma yapmalıdır.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/>
              <a:t>Test </a:t>
            </a:r>
            <a:r>
              <a:rPr lang="en-US" sz="2800" dirty="0" err="1"/>
              <a:t>yöneticisi</a:t>
            </a:r>
            <a:r>
              <a:rPr lang="tr-TR" sz="2800" dirty="0"/>
              <a:t>, “</a:t>
            </a:r>
            <a:r>
              <a:rPr lang="en-US" sz="2800" dirty="0" err="1"/>
              <a:t>Başla</a:t>
            </a:r>
            <a:r>
              <a:rPr lang="tr-TR" sz="2800" dirty="0"/>
              <a:t>" komutunu verir</a:t>
            </a:r>
            <a:r>
              <a:rPr lang="en-US" sz="2800" dirty="0"/>
              <a:t>,</a:t>
            </a:r>
            <a:r>
              <a:rPr lang="tr-TR" sz="2800" dirty="0"/>
              <a:t> kronometre </a:t>
            </a:r>
            <a:r>
              <a:rPr lang="en-US" sz="2800" dirty="0" err="1"/>
              <a:t>çalışır</a:t>
            </a:r>
            <a:r>
              <a:rPr lang="tr-TR" sz="2800" dirty="0"/>
              <a:t> ve sporcu </a:t>
            </a:r>
            <a:r>
              <a:rPr lang="en-US" sz="2800" dirty="0" err="1"/>
              <a:t>koşmaya</a:t>
            </a:r>
            <a:r>
              <a:rPr lang="tr-TR" sz="2800" dirty="0"/>
              <a:t> başlar.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/>
              <a:t>Yardımcı</a:t>
            </a:r>
            <a:r>
              <a:rPr lang="tr-TR" sz="2800" dirty="0"/>
              <a:t>, her </a:t>
            </a:r>
            <a:r>
              <a:rPr lang="en-US" sz="2800" dirty="0" err="1"/>
              <a:t>turda</a:t>
            </a:r>
            <a:r>
              <a:rPr lang="tr-TR" sz="2800" dirty="0"/>
              <a:t> (400</a:t>
            </a:r>
            <a:r>
              <a:rPr lang="en-US" sz="2800" dirty="0"/>
              <a:t> </a:t>
            </a:r>
            <a:r>
              <a:rPr lang="tr-TR" sz="2800" dirty="0"/>
              <a:t>m) kalan </a:t>
            </a:r>
            <a:r>
              <a:rPr lang="en-US" sz="2800" dirty="0"/>
              <a:t>tur </a:t>
            </a:r>
            <a:r>
              <a:rPr lang="en-US" sz="2800" dirty="0" err="1"/>
              <a:t>sayısını</a:t>
            </a:r>
            <a:r>
              <a:rPr lang="en-US" sz="2800" dirty="0"/>
              <a:t> ve </a:t>
            </a:r>
            <a:r>
              <a:rPr lang="en-US" sz="2800" dirty="0" err="1"/>
              <a:t>geçen</a:t>
            </a:r>
            <a:r>
              <a:rPr lang="en-US" sz="2800" dirty="0"/>
              <a:t> </a:t>
            </a:r>
            <a:r>
              <a:rPr lang="en-US" sz="2800" dirty="0" err="1"/>
              <a:t>süreyi</a:t>
            </a:r>
            <a:r>
              <a:rPr lang="en-US" sz="2800" dirty="0"/>
              <a:t> </a:t>
            </a:r>
            <a:r>
              <a:rPr lang="en-US" sz="2800" dirty="0" err="1"/>
              <a:t>sporculara</a:t>
            </a:r>
            <a:r>
              <a:rPr lang="en-US" sz="2800" dirty="0"/>
              <a:t> </a:t>
            </a:r>
            <a:r>
              <a:rPr lang="en-US" sz="2800" dirty="0" err="1"/>
              <a:t>bildirir</a:t>
            </a:r>
            <a:r>
              <a:rPr lang="en-US" sz="2800" dirty="0"/>
              <a:t>.</a:t>
            </a:r>
            <a:endParaRPr lang="tr-TR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2800" dirty="0"/>
              <a:t>12 dakika </a:t>
            </a:r>
            <a:r>
              <a:rPr lang="en-US" sz="2800" dirty="0" err="1"/>
              <a:t>sonunda</a:t>
            </a:r>
            <a:r>
              <a:rPr lang="en-US" sz="2800" dirty="0"/>
              <a:t>, </a:t>
            </a:r>
            <a:r>
              <a:rPr lang="en-US" sz="2800" dirty="0" err="1"/>
              <a:t>sporcuların</a:t>
            </a:r>
            <a:r>
              <a:rPr lang="en-US" sz="2800" dirty="0"/>
              <a:t> </a:t>
            </a:r>
            <a:r>
              <a:rPr lang="en-US" sz="2800" dirty="0" err="1"/>
              <a:t>koşu</a:t>
            </a:r>
            <a:r>
              <a:rPr lang="en-US" sz="2800" dirty="0"/>
              <a:t> </a:t>
            </a:r>
            <a:r>
              <a:rPr lang="en-US" sz="2800" dirty="0" err="1"/>
              <a:t>mesafeleri</a:t>
            </a:r>
            <a:r>
              <a:rPr lang="en-US" sz="2800" dirty="0"/>
              <a:t>,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yakın</a:t>
            </a:r>
            <a:r>
              <a:rPr lang="en-US" sz="2800" dirty="0"/>
              <a:t> 10 m </a:t>
            </a:r>
            <a:r>
              <a:rPr lang="en-US" sz="2800" dirty="0" err="1"/>
              <a:t>olacak</a:t>
            </a:r>
            <a:r>
              <a:rPr lang="en-US" sz="2800" dirty="0"/>
              <a:t> </a:t>
            </a:r>
            <a:r>
              <a:rPr lang="en-US" sz="2800" dirty="0" err="1"/>
              <a:t>şekilde</a:t>
            </a:r>
            <a:r>
              <a:rPr lang="en-US" sz="2800" dirty="0"/>
              <a:t> </a:t>
            </a:r>
            <a:r>
              <a:rPr lang="en-US" sz="2800" dirty="0" err="1"/>
              <a:t>kaydedilir</a:t>
            </a:r>
            <a:r>
              <a:rPr lang="tr-T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5636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80919" y="154547"/>
            <a:ext cx="10097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>
              <a:defRPr sz="4800" b="1" u="sng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 dirty="0"/>
              <a:t>COOPER TESTİ NASIL </a:t>
            </a:r>
            <a:r>
              <a:rPr lang="en-US" dirty="0"/>
              <a:t>DEĞERLENDİRİLİR</a:t>
            </a:r>
            <a:endParaRPr lang="tr-TR" dirty="0"/>
          </a:p>
        </p:txBody>
      </p:sp>
      <p:sp>
        <p:nvSpPr>
          <p:cNvPr id="3" name="Metin kutusu 2"/>
          <p:cNvSpPr txBox="1"/>
          <p:nvPr/>
        </p:nvSpPr>
        <p:spPr>
          <a:xfrm>
            <a:off x="6853470" y="1677156"/>
            <a:ext cx="449957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Bu </a:t>
            </a:r>
            <a:r>
              <a:rPr lang="en-US" sz="2400" dirty="0" err="1"/>
              <a:t>testin</a:t>
            </a:r>
            <a:r>
              <a:rPr lang="en-US" sz="2400" dirty="0"/>
              <a:t> </a:t>
            </a:r>
            <a:r>
              <a:rPr lang="en-US" sz="2400" dirty="0" err="1"/>
              <a:t>değerlendirmesi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standart</a:t>
            </a:r>
            <a:r>
              <a:rPr lang="en-US" sz="2400" dirty="0"/>
              <a:t> </a:t>
            </a:r>
            <a:r>
              <a:rPr lang="en-US" sz="2400" dirty="0" err="1"/>
              <a:t>tablolar</a:t>
            </a:r>
            <a:r>
              <a:rPr lang="en-US" sz="2400" dirty="0"/>
              <a:t> </a:t>
            </a:r>
            <a:r>
              <a:rPr lang="en-US" sz="2400" dirty="0" err="1"/>
              <a:t>kullanılabilir</a:t>
            </a:r>
            <a:r>
              <a:rPr lang="en-US" sz="2400" dirty="0"/>
              <a:t> </a:t>
            </a:r>
            <a:r>
              <a:rPr lang="en-US" sz="2400" dirty="0" err="1"/>
              <a:t>ya</a:t>
            </a:r>
            <a:r>
              <a:rPr lang="en-US" sz="2400" dirty="0"/>
              <a:t> da </a:t>
            </a:r>
            <a:r>
              <a:rPr lang="en-US" sz="2400" dirty="0" err="1"/>
              <a:t>formül</a:t>
            </a:r>
            <a:r>
              <a:rPr lang="en-US" sz="2400" dirty="0"/>
              <a:t> </a:t>
            </a:r>
            <a:r>
              <a:rPr lang="en-US" sz="2400" dirty="0" err="1"/>
              <a:t>kullanılarak</a:t>
            </a:r>
            <a:r>
              <a:rPr lang="en-US" sz="2400" dirty="0"/>
              <a:t> </a:t>
            </a:r>
            <a:r>
              <a:rPr lang="en-US" sz="2400" dirty="0" err="1"/>
              <a:t>sonuç</a:t>
            </a:r>
            <a:r>
              <a:rPr lang="en-US" sz="2400" dirty="0"/>
              <a:t> </a:t>
            </a:r>
            <a:r>
              <a:rPr lang="en-US" sz="2400" dirty="0" err="1"/>
              <a:t>değerlendirilebilir</a:t>
            </a:r>
            <a:r>
              <a:rPr lang="en-US" sz="2400" dirty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da-DK" sz="2400" dirty="0"/>
              <a:t>V</a:t>
            </a:r>
            <a:r>
              <a:rPr lang="en-US" sz="2400" dirty="0"/>
              <a:t>O</a:t>
            </a:r>
            <a:r>
              <a:rPr lang="tr-TR" sz="2400" baseline="-25000" dirty="0">
                <a:ln w="10160">
                  <a:noFill/>
                  <a:prstDash val="solid"/>
                </a:ln>
              </a:rPr>
              <a:t>2</a:t>
            </a:r>
            <a:r>
              <a:rPr lang="da-DK" sz="2400" dirty="0"/>
              <a:t>max = (22,351 x km) – 11,288</a:t>
            </a:r>
            <a:endParaRPr lang="en-US" sz="2400" dirty="0"/>
          </a:p>
          <a:p>
            <a:pPr algn="just"/>
            <a:endParaRPr lang="tr-TR" sz="2400" dirty="0"/>
          </a:p>
        </p:txBody>
      </p:sp>
      <p:pic>
        <p:nvPicPr>
          <p:cNvPr id="1026" name="Picture 2" descr="C67D6784-E4CD-45E9-9203-38F2F936B0EC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9" y="1595674"/>
            <a:ext cx="5568783" cy="488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7285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Metabolik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Eşdeğer (MET) 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B2F9E2FF-1089-4ADC-A07A-0F87D33640A4}"/>
              </a:ext>
            </a:extLst>
          </p:cNvPr>
          <p:cNvSpPr/>
          <p:nvPr/>
        </p:nvSpPr>
        <p:spPr>
          <a:xfrm>
            <a:off x="0" y="1261581"/>
            <a:ext cx="7647082" cy="461664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Metabolik</a:t>
            </a:r>
            <a:r>
              <a:rPr lang="tr-TR" sz="2800" dirty="0"/>
              <a:t> eşdeğer enerji maliyetini ifade etmek için kullanılan bir diğer kavramdır.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  1 MET, kişinin dinlenme halinde dakikada yaktığı enerji miktarıdır ve 1,25 kaloriye </a:t>
            </a:r>
            <a:r>
              <a:rPr lang="en-US" sz="2800" dirty="0" err="1"/>
              <a:t>eşittir</a:t>
            </a:r>
            <a:r>
              <a:rPr lang="tr-TR" sz="2800" dirty="0"/>
              <a:t>. Bir başka </a:t>
            </a:r>
            <a:r>
              <a:rPr lang="en-US" sz="2800" dirty="0" err="1"/>
              <a:t>deyişle</a:t>
            </a:r>
            <a:r>
              <a:rPr lang="en-US" sz="2800" dirty="0"/>
              <a:t>,</a:t>
            </a:r>
            <a:r>
              <a:rPr lang="tr-TR" sz="2800" dirty="0"/>
              <a:t> dinlenme esnasında tüketilen oksijen miktarıdır ve 3,5 ml/kg/dk‘dır.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800" dirty="0"/>
          </a:p>
        </p:txBody>
      </p:sp>
      <p:pic>
        <p:nvPicPr>
          <p:cNvPr id="1030" name="Picture 6" descr="dinlenmek ile ilgili gÃ¶rsel sonucu">
            <a:extLst>
              <a:ext uri="{FF2B5EF4-FFF2-40B4-BE49-F238E27FC236}">
                <a16:creationId xmlns:a16="http://schemas.microsoft.com/office/drawing/2014/main" id="{3539DC58-5B05-4CD0-84F4-ED56CE70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983" y="1635950"/>
            <a:ext cx="4137965" cy="407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80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3FFE2FAD-1DD4-469E-B2E9-8E583BA00FE3}"/>
              </a:ext>
            </a:extLst>
          </p:cNvPr>
          <p:cNvSpPr/>
          <p:nvPr/>
        </p:nvSpPr>
        <p:spPr>
          <a:xfrm>
            <a:off x="0" y="1523999"/>
            <a:ext cx="740796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Enerji tüketim hızı, iş seviyesine veya aktivite düzeyine göre kategorize edilerek sınıflandırılır.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Kişinin egzersiz sırasında en fazla tüketebileceği oksijen miktarının (VO</a:t>
            </a:r>
            <a:r>
              <a:rPr lang="tr-TR" sz="2800" baseline="-25000" dirty="0"/>
              <a:t>2</a:t>
            </a:r>
            <a:r>
              <a:rPr lang="tr-TR" sz="2800" dirty="0"/>
              <a:t>maks) eşdeğeri 10 MET olup, egzersiz yoğunluğu, VO</a:t>
            </a:r>
            <a:r>
              <a:rPr lang="tr-TR" sz="2800" baseline="-25000" dirty="0"/>
              <a:t>2</a:t>
            </a:r>
            <a:r>
              <a:rPr lang="tr-TR" sz="2800" dirty="0"/>
              <a:t>maks’</a:t>
            </a:r>
            <a:r>
              <a:rPr lang="en-US" sz="2800" dirty="0" err="1"/>
              <a:t>ı</a:t>
            </a:r>
            <a:r>
              <a:rPr lang="tr-TR" sz="2800" dirty="0"/>
              <a:t>n % 60-80’ine karşılık gelecek şekilde, 6-8</a:t>
            </a:r>
            <a:r>
              <a:rPr lang="en-US" sz="2800" dirty="0"/>
              <a:t> </a:t>
            </a:r>
            <a:r>
              <a:rPr lang="tr-TR" sz="2800" dirty="0"/>
              <a:t>MET olarak düzenlenir.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F5D138-8F00-4EEF-8B23-C3FDA3A776E4}"/>
              </a:ext>
            </a:extLst>
          </p:cNvPr>
          <p:cNvSpPr txBox="1"/>
          <p:nvPr/>
        </p:nvSpPr>
        <p:spPr>
          <a:xfrm>
            <a:off x="92765" y="185531"/>
            <a:ext cx="10548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Metabolik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Eşdeğer (MET) </a:t>
            </a:r>
          </a:p>
        </p:txBody>
      </p:sp>
      <p:pic>
        <p:nvPicPr>
          <p:cNvPr id="2050" name="Picture 2" descr="toplu eÄzersiz yapan adam ile ilgili gÃ¶rsel sonucu">
            <a:extLst>
              <a:ext uri="{FF2B5EF4-FFF2-40B4-BE49-F238E27FC236}">
                <a16:creationId xmlns:a16="http://schemas.microsoft.com/office/drawing/2014/main" id="{4769F778-2E9E-4740-99F7-293E1E33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235" y="1714500"/>
            <a:ext cx="4492488" cy="394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925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id="{3FFE2FAD-1DD4-469E-B2E9-8E583BA00FE3}"/>
              </a:ext>
            </a:extLst>
          </p:cNvPr>
          <p:cNvSpPr/>
          <p:nvPr/>
        </p:nvSpPr>
        <p:spPr>
          <a:xfrm>
            <a:off x="0" y="1523999"/>
            <a:ext cx="7407965" cy="1964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1,5 MET hafif aktiviteleri, 4,5 MET orta düzeydeki aktiviteleri, 6 MET şiddetli aktiviteleri gösterir.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F5D138-8F00-4EEF-8B23-C3FDA3A776E4}"/>
              </a:ext>
            </a:extLst>
          </p:cNvPr>
          <p:cNvSpPr txBox="1"/>
          <p:nvPr/>
        </p:nvSpPr>
        <p:spPr>
          <a:xfrm>
            <a:off x="92765" y="185531"/>
            <a:ext cx="10548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Metabolik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Eşdeğer (MET) </a:t>
            </a:r>
          </a:p>
        </p:txBody>
      </p:sp>
      <p:pic>
        <p:nvPicPr>
          <p:cNvPr id="2050" name="Picture 2" descr="toplu eÄzersiz yapan adam ile ilgili gÃ¶rsel sonucu">
            <a:extLst>
              <a:ext uri="{FF2B5EF4-FFF2-40B4-BE49-F238E27FC236}">
                <a16:creationId xmlns:a16="http://schemas.microsoft.com/office/drawing/2014/main" id="{4769F778-2E9E-4740-99F7-293E1E33A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235" y="1714500"/>
            <a:ext cx="4492488" cy="394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427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EBBCBC8-F705-4839-86F6-07FFC4F1CBFF}"/>
              </a:ext>
            </a:extLst>
          </p:cNvPr>
          <p:cNvSpPr/>
          <p:nvPr/>
        </p:nvSpPr>
        <p:spPr>
          <a:xfrm>
            <a:off x="92766" y="106017"/>
            <a:ext cx="10588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Metabolik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Eşdeğer (MET) Hesaplaması </a:t>
            </a:r>
            <a:endParaRPr lang="tr-TR" sz="4800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D06B3A5-460D-452E-A801-EA5BAEEC3A48}"/>
              </a:ext>
            </a:extLst>
          </p:cNvPr>
          <p:cNvSpPr/>
          <p:nvPr/>
        </p:nvSpPr>
        <p:spPr>
          <a:xfrm>
            <a:off x="278297" y="947641"/>
            <a:ext cx="765800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/>
              <a:t>Herhangi bir MET değerinin V</a:t>
            </a:r>
            <a:r>
              <a:rPr lang="en-US" sz="2800" dirty="0"/>
              <a:t>O</a:t>
            </a:r>
            <a:r>
              <a:rPr lang="tr-TR" sz="2800" dirty="0"/>
              <a:t>2 karşılığını</a:t>
            </a:r>
            <a:r>
              <a:rPr lang="en-US" sz="2800" dirty="0"/>
              <a:t>n</a:t>
            </a:r>
            <a:r>
              <a:rPr lang="tr-TR" sz="2800" dirty="0"/>
              <a:t> hesapla</a:t>
            </a:r>
            <a:r>
              <a:rPr lang="en-US" sz="2800" dirty="0" err="1"/>
              <a:t>nması</a:t>
            </a:r>
            <a:r>
              <a:rPr lang="tr-TR" sz="2800" dirty="0"/>
              <a:t> için, MET değeri ile 3</a:t>
            </a:r>
            <a:r>
              <a:rPr lang="en-US" sz="2800" dirty="0"/>
              <a:t>,</a:t>
            </a:r>
            <a:r>
              <a:rPr lang="tr-TR" sz="2800" dirty="0"/>
              <a:t>5 </a:t>
            </a:r>
            <a:r>
              <a:rPr lang="en-US" sz="2800" dirty="0" err="1"/>
              <a:t>değeri</a:t>
            </a:r>
            <a:r>
              <a:rPr lang="en-US" sz="2800" dirty="0"/>
              <a:t> </a:t>
            </a:r>
            <a:r>
              <a:rPr lang="en-US" sz="2800" dirty="0" err="1"/>
              <a:t>çarpılır</a:t>
            </a:r>
            <a:r>
              <a:rPr lang="tr-TR" sz="2800" dirty="0"/>
              <a:t>.</a:t>
            </a:r>
            <a:endParaRPr lang="en-US" sz="2800" dirty="0"/>
          </a:p>
          <a:p>
            <a:pPr lvl="1" algn="just">
              <a:lnSpc>
                <a:spcPct val="150000"/>
              </a:lnSpc>
            </a:pPr>
            <a:r>
              <a:rPr lang="tr-TR" sz="2800" dirty="0"/>
              <a:t>-Örneğin, tipik bir step-aerobik seansı 7 MET civarındadır. </a:t>
            </a:r>
            <a:endParaRPr lang="en-US" sz="2800" dirty="0"/>
          </a:p>
          <a:p>
            <a:pPr lvl="1" algn="just">
              <a:lnSpc>
                <a:spcPct val="150000"/>
              </a:lnSpc>
            </a:pPr>
            <a:r>
              <a:rPr lang="tr-TR" sz="2800" dirty="0"/>
              <a:t>-Bu durumda, tipik bir step-aerobik seansında oksijen tüketimi :</a:t>
            </a:r>
            <a:endParaRPr lang="en-US" sz="2800" dirty="0"/>
          </a:p>
          <a:p>
            <a:pPr marL="1371600" lvl="2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3,5 mL/kg/</a:t>
            </a:r>
            <a:r>
              <a:rPr lang="tr-TR" sz="2800" dirty="0" err="1"/>
              <a:t>dak</a:t>
            </a:r>
            <a:r>
              <a:rPr lang="en-US" sz="2800" dirty="0"/>
              <a:t> x 7 MET= 24,5 mL/kg/</a:t>
            </a:r>
            <a:r>
              <a:rPr lang="tr-TR" sz="2800" dirty="0"/>
              <a:t>dk</a:t>
            </a:r>
            <a:endParaRPr lang="en-US" sz="2800" dirty="0"/>
          </a:p>
          <a:p>
            <a:pPr marL="457200" lvl="2" algn="just">
              <a:lnSpc>
                <a:spcPct val="150000"/>
              </a:lnSpc>
            </a:pPr>
            <a:r>
              <a:rPr lang="en-US" sz="2800" dirty="0" err="1"/>
              <a:t>olur</a:t>
            </a:r>
            <a:r>
              <a:rPr lang="en-US" sz="2800" dirty="0"/>
              <a:t>.</a:t>
            </a:r>
            <a:endParaRPr lang="tr-TR" sz="2800" dirty="0"/>
          </a:p>
        </p:txBody>
      </p:sp>
      <p:pic>
        <p:nvPicPr>
          <p:cNvPr id="4" name="Picture 5" descr="02-06-0086">
            <a:extLst>
              <a:ext uri="{FF2B5EF4-FFF2-40B4-BE49-F238E27FC236}">
                <a16:creationId xmlns:a16="http://schemas.microsoft.com/office/drawing/2014/main" id="{EEB63ACA-8F57-40F5-A54C-79E6118EA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58947" y="1675525"/>
            <a:ext cx="3735114" cy="3612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3727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EBBCBC8-F705-4839-86F6-07FFC4F1CBFF}"/>
              </a:ext>
            </a:extLst>
          </p:cNvPr>
          <p:cNvSpPr/>
          <p:nvPr/>
        </p:nvSpPr>
        <p:spPr>
          <a:xfrm>
            <a:off x="92766" y="106017"/>
            <a:ext cx="10588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Metabolik</a:t>
            </a:r>
            <a:r>
              <a:rPr lang="tr-TR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Eşdeğer (MET) Hesaplaması </a:t>
            </a:r>
            <a:endParaRPr lang="tr-TR" sz="4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725094" y="1371591"/>
          <a:ext cx="5088047" cy="53034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8659">
                  <a:extLst>
                    <a:ext uri="{9D8B030D-6E8A-4147-A177-3AD203B41FA5}">
                      <a16:colId xmlns:a16="http://schemas.microsoft.com/office/drawing/2014/main" val="3076275724"/>
                    </a:ext>
                  </a:extLst>
                </a:gridCol>
                <a:gridCol w="1789388">
                  <a:extLst>
                    <a:ext uri="{9D8B030D-6E8A-4147-A177-3AD203B41FA5}">
                      <a16:colId xmlns:a16="http://schemas.microsoft.com/office/drawing/2014/main" val="2126025266"/>
                    </a:ext>
                  </a:extLst>
                </a:gridCol>
              </a:tblGrid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1" u="none" strike="noStrike" dirty="0">
                          <a:effectLst/>
                        </a:rPr>
                        <a:t>Aktivite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1" u="none" strike="noStrike" dirty="0">
                          <a:effectLst/>
                        </a:rPr>
                        <a:t>MET</a:t>
                      </a:r>
                      <a:endParaRPr lang="tr-T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411686589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Aerobi</a:t>
                      </a:r>
                      <a:r>
                        <a:rPr lang="en-US" sz="1600" u="none" strike="noStrike" dirty="0">
                          <a:effectLst/>
                        </a:rPr>
                        <a:t>k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>
                          <a:effectLst/>
                        </a:rPr>
                        <a:t>dans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>
                          <a:effectLst/>
                        </a:rPr>
                        <a:t>6,5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372171703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>
                          <a:effectLst/>
                        </a:rPr>
                        <a:t>Badminton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>
                          <a:effectLst/>
                        </a:rPr>
                        <a:t>4,5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845266709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Basket</a:t>
                      </a:r>
                      <a:r>
                        <a:rPr lang="en-US" sz="1600" u="none" strike="noStrike" dirty="0" err="1">
                          <a:effectLst/>
                        </a:rPr>
                        <a:t>bol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6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48270634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Bisiklet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egzersiz</a:t>
                      </a:r>
                      <a:r>
                        <a:rPr lang="en-US" sz="1600" u="none" strike="noStrike" baseline="0" dirty="0">
                          <a:effectLst/>
                        </a:rPr>
                        <a:t> </a:t>
                      </a:r>
                      <a:r>
                        <a:rPr lang="en-US" sz="1600" u="none" strike="noStrike" baseline="0" dirty="0" err="1">
                          <a:effectLst/>
                        </a:rPr>
                        <a:t>makinesi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7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477671247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Bisiklete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binme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6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359497025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Boks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9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802079072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Vücut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ağırlığıyla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hareketler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3,5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2936434192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Kano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3,5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778881974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Dans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4,5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729006886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Hentbol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10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485570718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Fitness </a:t>
                      </a:r>
                      <a:r>
                        <a:rPr lang="en-US" sz="1600" u="none" strike="noStrike" dirty="0" err="1">
                          <a:effectLst/>
                        </a:rPr>
                        <a:t>salonu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çalışmaları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5,5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71686326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>
                          <a:effectLst/>
                        </a:rPr>
                        <a:t>Hiking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6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216271351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Ev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işleri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5,5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614486227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Avcılık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5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032358240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>
                          <a:effectLst/>
                        </a:rPr>
                        <a:t>Jogging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7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430173909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Dağ</a:t>
                      </a:r>
                      <a:r>
                        <a:rPr lang="en-US" sz="1600" u="none" strike="noStrike" baseline="0" dirty="0" err="1">
                          <a:effectLst/>
                        </a:rPr>
                        <a:t>cılık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8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3040304306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Ra</a:t>
                      </a:r>
                      <a:r>
                        <a:rPr lang="en-US" sz="1600" u="none" strike="noStrike" dirty="0" err="1">
                          <a:effectLst/>
                        </a:rPr>
                        <a:t>ketbol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7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67489381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İp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atlama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10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4086007734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Koşu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8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402125140"/>
                  </a:ext>
                </a:extLst>
              </a:tr>
              <a:tr h="23683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>
                          <a:effectLst/>
                        </a:rPr>
                        <a:t>Scuba diving</a:t>
                      </a:r>
                      <a:endParaRPr lang="tr-T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>
                          <a:effectLst/>
                        </a:rPr>
                        <a:t>7</a:t>
                      </a:r>
                      <a:r>
                        <a:rPr lang="en-US" sz="1600" u="none" strike="noStrike" dirty="0">
                          <a:effectLst/>
                        </a:rPr>
                        <a:t>,0</a:t>
                      </a:r>
                      <a:endParaRPr lang="tr-T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03" marR="8703" marT="8703" marB="0" anchor="b"/>
                </a:tc>
                <a:extLst>
                  <a:ext uri="{0D108BD9-81ED-4DB2-BD59-A6C34878D82A}">
                    <a16:rowId xmlns:a16="http://schemas.microsoft.com/office/drawing/2014/main" val="176826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719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2048</Words>
  <Application>Microsoft Office PowerPoint</Application>
  <PresentationFormat>Widescreen</PresentationFormat>
  <Paragraphs>240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00300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Yrd. Doç. Dr. Yetkin Utku KAMUK</dc:creator>
  <cp:lastModifiedBy>Doç. Dr. Yetkin Utku KAMUK</cp:lastModifiedBy>
  <cp:revision>173</cp:revision>
  <dcterms:created xsi:type="dcterms:W3CDTF">2015-11-26T07:58:26Z</dcterms:created>
  <dcterms:modified xsi:type="dcterms:W3CDTF">2026-09-27T10:23:03Z</dcterms:modified>
</cp:coreProperties>
</file>