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38" r:id="rId2"/>
    <p:sldId id="439" r:id="rId3"/>
    <p:sldId id="440" r:id="rId4"/>
    <p:sldId id="441" r:id="rId5"/>
    <p:sldId id="442" r:id="rId6"/>
    <p:sldId id="443" r:id="rId7"/>
    <p:sldId id="594" r:id="rId8"/>
    <p:sldId id="444" r:id="rId9"/>
    <p:sldId id="445" r:id="rId10"/>
    <p:sldId id="486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a kılınç" initials="sk" lastIdx="1" clrIdx="0">
    <p:extLst>
      <p:ext uri="{19B8F6BF-5375-455C-9EA6-DF929625EA0E}">
        <p15:presenceInfo xmlns:p15="http://schemas.microsoft.com/office/powerpoint/2012/main" userId="sena kılınç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8E8"/>
    <a:srgbClr val="FFF7E6"/>
    <a:srgbClr val="FFF0C0"/>
    <a:srgbClr val="FFEEBA"/>
    <a:srgbClr val="FFD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9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50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A9134-B0AC-4BB1-A4C2-1EC381FA930A}" type="datetimeFigureOut">
              <a:rPr lang="tr-TR" smtClean="0"/>
              <a:t>13.03.2022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53CED-DAB9-4AA6-BB52-8C638CDBCD5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57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TextBox 8"/>
          <p:cNvSpPr txBox="1"/>
          <p:nvPr userDrawn="1"/>
        </p:nvSpPr>
        <p:spPr>
          <a:xfrm rot="850330">
            <a:off x="11035343" y="5994235"/>
            <a:ext cx="8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28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2800" b="1" dirty="0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20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TextBox 8"/>
          <p:cNvSpPr txBox="1"/>
          <p:nvPr userDrawn="1"/>
        </p:nvSpPr>
        <p:spPr>
          <a:xfrm rot="850330">
            <a:off x="11035343" y="5994235"/>
            <a:ext cx="8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28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2800" b="1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343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650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000">
              <a:schemeClr val="accent4">
                <a:lumMod val="0"/>
                <a:lumOff val="100000"/>
              </a:schemeClr>
            </a:gs>
            <a:gs pos="100000">
              <a:srgbClr val="FFD961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8" descr="http://www.muholc2014.hitit.edu.tr/dosyalar/08092014-lxlgmu.png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8"/>
          <a:stretch/>
        </p:blipFill>
        <p:spPr bwMode="auto">
          <a:xfrm>
            <a:off x="10725939" y="153132"/>
            <a:ext cx="983461" cy="997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igitech-i.com/sites/default/files/empty-banner.jpg"/>
          <p:cNvPicPr>
            <a:picLocks noChangeAspect="1" noChangeArrowheads="1"/>
          </p:cNvPicPr>
          <p:nvPr userDrawn="1"/>
        </p:nvPicPr>
        <p:blipFill rotWithShape="1"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 b="49400"/>
          <a:stretch/>
        </p:blipFill>
        <p:spPr bwMode="auto">
          <a:xfrm rot="799201">
            <a:off x="10975689" y="5886612"/>
            <a:ext cx="1000992" cy="733631"/>
          </a:xfrm>
          <a:prstGeom prst="roundRect">
            <a:avLst>
              <a:gd name="adj" fmla="val 17856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TextBox 7"/>
          <p:cNvSpPr txBox="1"/>
          <p:nvPr userDrawn="1"/>
        </p:nvSpPr>
        <p:spPr>
          <a:xfrm rot="850330">
            <a:off x="11035343" y="5994235"/>
            <a:ext cx="898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2D62F25-AD9C-4477-A18E-7D08178814C6}" type="slidenum">
              <a:rPr lang="tr-TR" sz="2800" b="1" smtClean="0">
                <a:solidFill>
                  <a:schemeClr val="bg1"/>
                </a:solidFill>
                <a:latin typeface="00300" panose="00000400000000000000" pitchFamily="2" charset="0"/>
              </a:rPr>
              <a:pPr algn="ctr"/>
              <a:t>‹#›</a:t>
            </a:fld>
            <a:endParaRPr lang="tr-TR" sz="2800" b="1" dirty="0">
              <a:solidFill>
                <a:schemeClr val="bg1"/>
              </a:solidFill>
              <a:latin typeface="00300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67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-225795" y="5176399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anose="00000400000000000000" pitchFamily="2" charset="0"/>
              </a:rPr>
              <a:t>ENERJİ VE </a:t>
            </a:r>
            <a:r>
              <a:rPr lang="en-US" sz="4800" b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anose="00000400000000000000" pitchFamily="2" charset="0"/>
              </a:rPr>
              <a:t>FİZİKSEL AKTİVİTE İLİŞKİSİ</a:t>
            </a:r>
            <a:endParaRPr lang="tr-TR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anose="00000400000000000000" pitchFamily="2" charset="0"/>
            </a:endParaRPr>
          </a:p>
        </p:txBody>
      </p:sp>
      <p:pic>
        <p:nvPicPr>
          <p:cNvPr id="1026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0312"/>
          <a:stretch/>
        </p:blipFill>
        <p:spPr bwMode="auto">
          <a:xfrm rot="5400000">
            <a:off x="2019717" y="-1208884"/>
            <a:ext cx="1957349" cy="57182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8" r="59821"/>
          <a:stretch/>
        </p:blipFill>
        <p:spPr bwMode="auto">
          <a:xfrm>
            <a:off x="9048091" y="1188295"/>
            <a:ext cx="2893783" cy="38028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32" name="Picture 8" descr="http://www.gtbayymca.org/wp-content/uploads/2015/09/Swim-lessons1.pn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6" t="4321" r="5501" b="10452"/>
          <a:stretch/>
        </p:blipFill>
        <p:spPr bwMode="auto">
          <a:xfrm>
            <a:off x="9205889" y="190501"/>
            <a:ext cx="3069547" cy="4768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89" r="20295"/>
          <a:stretch/>
        </p:blipFill>
        <p:spPr bwMode="auto">
          <a:xfrm>
            <a:off x="6040127" y="876300"/>
            <a:ext cx="2850740" cy="41148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34" name="Picture 10" descr="http://www.immediateentourage.com/ie/wp-content/uploads/2011/01/Old+Couple+on+Beach+by+FaceMePLS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89" b="6944"/>
          <a:stretch/>
        </p:blipFill>
        <p:spPr bwMode="auto">
          <a:xfrm flipH="1">
            <a:off x="6014728" y="190499"/>
            <a:ext cx="2532268" cy="476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digitech-i.com/sites/default/files/empty-banner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0" r="40224"/>
          <a:stretch/>
        </p:blipFill>
        <p:spPr bwMode="auto">
          <a:xfrm rot="5400000">
            <a:off x="1891431" y="1041956"/>
            <a:ext cx="2226622" cy="57309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38" name="Picture 14" descr="http://dodgeskiboots.com/wp-content/themes/carbon-fiber/img/dodge-ski-team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5" y="2549449"/>
            <a:ext cx="6091314" cy="252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hssports.co.uk/skin/frontend/default/hssports/images/services/runn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27" y="536773"/>
            <a:ext cx="4158601" cy="220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0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841" y="930405"/>
            <a:ext cx="307231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Enerji </a:t>
            </a:r>
            <a:r>
              <a:rPr lang="tr-TR" sz="2800" dirty="0">
                <a:latin typeface="00300" panose="00000400000000000000" pitchFamily="2" charset="0"/>
              </a:rPr>
              <a:t>iş yapabilme </a:t>
            </a:r>
            <a:r>
              <a:rPr lang="tr-TR" sz="2800" dirty="0" smtClean="0">
                <a:latin typeface="00300" panose="00000400000000000000" pitchFamily="2" charset="0"/>
              </a:rPr>
              <a:t>yeteneğidir</a:t>
            </a:r>
            <a:r>
              <a:rPr lang="en-GB" sz="2800" dirty="0" smtClean="0">
                <a:latin typeface="00300" panose="00000400000000000000" pitchFamily="2" charset="0"/>
              </a:rPr>
              <a:t> ve v</a:t>
            </a:r>
            <a:r>
              <a:rPr lang="tr-TR" sz="2800" dirty="0" smtClean="0">
                <a:latin typeface="00300" panose="00000400000000000000" pitchFamily="2" charset="0"/>
              </a:rPr>
              <a:t>ücutta </a:t>
            </a:r>
            <a:r>
              <a:rPr lang="tr-TR" sz="2800" dirty="0">
                <a:latin typeface="00300" panose="00000400000000000000" pitchFamily="2" charset="0"/>
              </a:rPr>
              <a:t>enerji, </a:t>
            </a:r>
            <a:r>
              <a:rPr lang="tr-TR" sz="2800" dirty="0" smtClean="0">
                <a:latin typeface="00300" panose="00000400000000000000" pitchFamily="2" charset="0"/>
              </a:rPr>
              <a:t>alınan </a:t>
            </a:r>
            <a:r>
              <a:rPr lang="tr-TR" sz="2800" dirty="0">
                <a:latin typeface="00300" panose="00000400000000000000" pitchFamily="2" charset="0"/>
              </a:rPr>
              <a:t>besin maddelerinin oksijenle yakılması sonucu ortaya </a:t>
            </a:r>
            <a:r>
              <a:rPr lang="tr-TR" sz="2800" dirty="0" smtClean="0">
                <a:latin typeface="00300" panose="00000400000000000000" pitchFamily="2" charset="0"/>
              </a:rPr>
              <a:t>çıkar.</a:t>
            </a:r>
            <a:endParaRPr lang="tr-TR" sz="2800" dirty="0">
              <a:ln w="10160">
                <a:noFill/>
                <a:prstDash val="solid"/>
              </a:ln>
              <a:effectLst/>
              <a:latin typeface="00300" panose="000004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Enerji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  <p:pic>
        <p:nvPicPr>
          <p:cNvPr id="2050" name="Picture 2" descr="Image result for energy f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73" y="1281645"/>
            <a:ext cx="6840748" cy="456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4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6873" y="1153047"/>
            <a:ext cx="116132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Besinlerden sağlanan </a:t>
            </a:r>
            <a:r>
              <a:rPr lang="tr-TR" sz="2800" dirty="0">
                <a:latin typeface="00300" panose="00000400000000000000" pitchFamily="2" charset="0"/>
              </a:rPr>
              <a:t>enerji ağırlıklı olarak </a:t>
            </a:r>
            <a:r>
              <a:rPr lang="tr-TR" sz="2800" dirty="0" smtClean="0">
                <a:latin typeface="00300" panose="00000400000000000000" pitchFamily="2" charset="0"/>
              </a:rPr>
              <a:t>karbonhidratlar, proteinler </a:t>
            </a:r>
            <a:r>
              <a:rPr lang="tr-TR" sz="2800" dirty="0">
                <a:latin typeface="00300" panose="00000400000000000000" pitchFamily="2" charset="0"/>
              </a:rPr>
              <a:t>ve yağlardan </a:t>
            </a:r>
            <a:r>
              <a:rPr lang="tr-TR" sz="2800" dirty="0" smtClean="0">
                <a:latin typeface="00300" panose="00000400000000000000" pitchFamily="2" charset="0"/>
              </a:rPr>
              <a:t>gelir.</a:t>
            </a:r>
            <a:r>
              <a:rPr lang="en-GB" sz="2800" dirty="0" smtClean="0">
                <a:latin typeface="00300" panose="00000400000000000000" pitchFamily="2" charset="0"/>
              </a:rPr>
              <a:t> CHO</a:t>
            </a:r>
            <a:r>
              <a:rPr lang="tr-TR" sz="2800" dirty="0" smtClean="0">
                <a:latin typeface="00300" panose="00000400000000000000" pitchFamily="2" charset="0"/>
              </a:rPr>
              <a:t>, </a:t>
            </a:r>
            <a:r>
              <a:rPr lang="tr-TR" sz="2800" dirty="0">
                <a:latin typeface="00300" panose="00000400000000000000" pitchFamily="2" charset="0"/>
              </a:rPr>
              <a:t>şekerler ya da nişastalar, vücutta glikojen olarak </a:t>
            </a:r>
            <a:r>
              <a:rPr lang="tr-TR" sz="2800" dirty="0" smtClean="0">
                <a:latin typeface="00300" panose="00000400000000000000" pitchFamily="2" charset="0"/>
              </a:rPr>
              <a:t>depolanır. Bunlar </a:t>
            </a:r>
            <a:r>
              <a:rPr lang="tr-TR" sz="2800" dirty="0">
                <a:latin typeface="00300" panose="00000400000000000000" pitchFamily="2" charset="0"/>
              </a:rPr>
              <a:t>çok sayıda glikoz molekülünün bir araya gelmesinden oluşurlar. Bir kısım glikojen karaciğerde </a:t>
            </a:r>
            <a:r>
              <a:rPr lang="tr-TR" sz="2800" dirty="0" smtClean="0">
                <a:latin typeface="00300" panose="00000400000000000000" pitchFamily="2" charset="0"/>
              </a:rPr>
              <a:t>depolanır ve bu depolardan, </a:t>
            </a:r>
            <a:r>
              <a:rPr lang="tr-TR" sz="2800" dirty="0">
                <a:latin typeface="00300" panose="00000400000000000000" pitchFamily="2" charset="0"/>
              </a:rPr>
              <a:t>kan düzeyi glikozu sürekli tamamlanır ve böylece beyin için gerekli olan glikoz desteği sağlanır. Glikojenin </a:t>
            </a:r>
            <a:r>
              <a:rPr lang="tr-TR" sz="2800" dirty="0" smtClean="0">
                <a:latin typeface="00300" panose="00000400000000000000" pitchFamily="2" charset="0"/>
              </a:rPr>
              <a:t>fazlası </a:t>
            </a:r>
            <a:r>
              <a:rPr lang="tr-TR" sz="2800" dirty="0">
                <a:latin typeface="00300" panose="00000400000000000000" pitchFamily="2" charset="0"/>
              </a:rPr>
              <a:t>kaslarda depo </a:t>
            </a:r>
            <a:r>
              <a:rPr lang="tr-TR" sz="2800" dirty="0" smtClean="0">
                <a:latin typeface="00300" panose="00000400000000000000" pitchFamily="2" charset="0"/>
              </a:rPr>
              <a:t>edilirken, aşırı glikoz tüketimi, yağa dönüştürülerek depolanmayı gerektirir.</a:t>
            </a:r>
            <a:endParaRPr lang="en-GB" sz="2800" dirty="0" smtClean="0">
              <a:ln w="10160">
                <a:noFill/>
                <a:prstDash val="solid"/>
              </a:ln>
              <a:effectLst/>
              <a:latin typeface="00300" panose="00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Vücutta Ener</a:t>
            </a:r>
            <a:r>
              <a:rPr lang="en-GB" sz="48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j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inin Depolanması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72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6874" y="912444"/>
            <a:ext cx="519601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>
                <a:latin typeface="00300" panose="00000400000000000000" pitchFamily="2" charset="0"/>
              </a:rPr>
              <a:t>Vücut enerjiyi üç yolla harcar; </a:t>
            </a:r>
            <a:endParaRPr lang="tr-TR" sz="2800" dirty="0" smtClean="0">
              <a:latin typeface="00300" panose="00000400000000000000" pitchFamily="2" charset="0"/>
            </a:endParaRPr>
          </a:p>
          <a:p>
            <a:pPr algn="just">
              <a:lnSpc>
                <a:spcPct val="150000"/>
              </a:lnSpc>
            </a:pPr>
            <a:endParaRPr lang="en-GB" sz="2800" dirty="0">
              <a:latin typeface="00300" panose="00000400000000000000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Bazal </a:t>
            </a:r>
            <a:r>
              <a:rPr lang="tr-TR" sz="2800" dirty="0">
                <a:latin typeface="00300" panose="00000400000000000000" pitchFamily="2" charset="0"/>
              </a:rPr>
              <a:t>metabolik </a:t>
            </a:r>
            <a:r>
              <a:rPr lang="tr-TR" sz="2800" dirty="0" smtClean="0">
                <a:latin typeface="00300" panose="00000400000000000000" pitchFamily="2" charset="0"/>
              </a:rPr>
              <a:t>olaylar</a:t>
            </a:r>
            <a:endParaRPr lang="en-GB" sz="2800" dirty="0" smtClean="0">
              <a:latin typeface="00300" panose="00000400000000000000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Fiziksel aktivite</a:t>
            </a:r>
            <a:endParaRPr lang="en-GB" sz="2800" dirty="0" smtClean="0">
              <a:latin typeface="00300" panose="00000400000000000000" pitchFamily="2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Termojenik aktivite</a:t>
            </a:r>
            <a:endParaRPr lang="tr-TR" sz="2800" dirty="0">
              <a:latin typeface="00300" panose="000004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Vücutta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Ener</a:t>
            </a:r>
            <a:r>
              <a:rPr lang="en-GB" sz="48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j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i</a:t>
            </a:r>
            <a:r>
              <a:rPr lang="tr-TR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Kullanımı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  <p:pic>
        <p:nvPicPr>
          <p:cNvPr id="3074" name="Picture 2" descr="Image result for thermogenes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8" b="7755"/>
          <a:stretch/>
        </p:blipFill>
        <p:spPr bwMode="auto">
          <a:xfrm>
            <a:off x="6262537" y="1076347"/>
            <a:ext cx="3848377" cy="547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06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6874" y="928773"/>
            <a:ext cx="6369201" cy="583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Fiziksel aktivite, kaslar kullanılarak yapılan tüm hareketlerdir (yürümek, koşmak, spor yapmak, ev temizlemek, bahçe işleri gibi).</a:t>
            </a:r>
          </a:p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Günlük enerji tüketiminin %20'sini normal fiziksel aktivite oluşturur. Normalin üzerinde hareket edilirse enerji tüketimi artar.</a:t>
            </a:r>
          </a:p>
          <a:p>
            <a:pPr algn="just">
              <a:lnSpc>
                <a:spcPct val="150000"/>
              </a:lnSpc>
            </a:pPr>
            <a:endParaRPr lang="tr-TR" sz="2800" dirty="0">
              <a:ln w="10160">
                <a:noFill/>
                <a:prstDash val="solid"/>
              </a:ln>
              <a:effectLst/>
              <a:latin typeface="00300" panose="000004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FA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Sonucu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Enerji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Harcanımı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  <p:pic>
        <p:nvPicPr>
          <p:cNvPr id="4098" name="Picture 2" descr="Image result for 20 80 perce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258" b="12258"/>
          <a:stretch/>
        </p:blipFill>
        <p:spPr bwMode="auto">
          <a:xfrm>
            <a:off x="6892806" y="1332164"/>
            <a:ext cx="4677032" cy="337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7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6871" y="2068827"/>
            <a:ext cx="114329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i-FI" sz="2800" b="1" i="1" dirty="0">
                <a:solidFill>
                  <a:srgbClr val="00B050"/>
                </a:solidFill>
                <a:latin typeface="00300" panose="00000400000000000000" pitchFamily="2" charset="0"/>
              </a:rPr>
              <a:t>ALINAN</a:t>
            </a:r>
            <a:r>
              <a:rPr lang="fi-FI" sz="2800" i="1" dirty="0">
                <a:latin typeface="00300" panose="00000400000000000000" pitchFamily="2" charset="0"/>
              </a:rPr>
              <a:t> </a:t>
            </a:r>
            <a:r>
              <a:rPr lang="fi-FI" sz="2800" i="1" dirty="0" smtClean="0">
                <a:latin typeface="00300" panose="00000400000000000000" pitchFamily="2" charset="0"/>
              </a:rPr>
              <a:t>Kalori </a:t>
            </a:r>
            <a:r>
              <a:rPr lang="fi-FI" sz="2800" i="1" dirty="0">
                <a:latin typeface="00300" panose="00000400000000000000" pitchFamily="2" charset="0"/>
              </a:rPr>
              <a:t>(Enerji) = </a:t>
            </a:r>
            <a:r>
              <a:rPr lang="fi-FI" sz="2800" b="1" i="1" dirty="0">
                <a:solidFill>
                  <a:srgbClr val="FF0000"/>
                </a:solidFill>
                <a:latin typeface="00300" panose="00000400000000000000" pitchFamily="2" charset="0"/>
              </a:rPr>
              <a:t>HARCANAN</a:t>
            </a:r>
            <a:r>
              <a:rPr lang="fi-FI" sz="2800" i="1" dirty="0">
                <a:latin typeface="00300" panose="00000400000000000000" pitchFamily="2" charset="0"/>
              </a:rPr>
              <a:t> </a:t>
            </a:r>
            <a:r>
              <a:rPr lang="fi-FI" sz="2800" i="1" dirty="0" smtClean="0">
                <a:latin typeface="00300" panose="00000400000000000000" pitchFamily="2" charset="0"/>
              </a:rPr>
              <a:t>Kalori </a:t>
            </a:r>
            <a:r>
              <a:rPr lang="fi-FI" sz="2800" i="1" dirty="0">
                <a:latin typeface="00300" panose="00000400000000000000" pitchFamily="2" charset="0"/>
              </a:rPr>
              <a:t>(Enerji)</a:t>
            </a:r>
          </a:p>
          <a:p>
            <a:pPr algn="just">
              <a:lnSpc>
                <a:spcPct val="150000"/>
              </a:lnSpc>
            </a:pPr>
            <a:endParaRPr lang="tr-TR" sz="2800" dirty="0" smtClean="0">
              <a:latin typeface="00300" panose="000004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Enerji </a:t>
            </a:r>
            <a:r>
              <a:rPr lang="tr-TR" sz="2800" dirty="0">
                <a:latin typeface="00300" panose="00000400000000000000" pitchFamily="2" charset="0"/>
              </a:rPr>
              <a:t>dengesi, besinler ve içeceklerden alınan kaloriler </a:t>
            </a:r>
            <a:r>
              <a:rPr lang="tr-TR" sz="2800" dirty="0" smtClean="0">
                <a:latin typeface="00300" panose="00000400000000000000" pitchFamily="2" charset="0"/>
              </a:rPr>
              <a:t>ile </a:t>
            </a:r>
            <a:r>
              <a:rPr lang="tr-TR" sz="2800" dirty="0">
                <a:latin typeface="00300" panose="00000400000000000000" pitchFamily="2" charset="0"/>
              </a:rPr>
              <a:t>vücut tarafından yakılan kaloriler </a:t>
            </a:r>
            <a:r>
              <a:rPr lang="tr-TR" sz="2800" dirty="0" smtClean="0">
                <a:latin typeface="00300" panose="00000400000000000000" pitchFamily="2" charset="0"/>
              </a:rPr>
              <a:t>arasındaki </a:t>
            </a:r>
            <a:r>
              <a:rPr lang="tr-TR" sz="2800" dirty="0">
                <a:latin typeface="00300" panose="00000400000000000000" pitchFamily="2" charset="0"/>
              </a:rPr>
              <a:t>ilişkiyi ifade eder. </a:t>
            </a:r>
            <a:endParaRPr lang="tr-TR" sz="2800" dirty="0">
              <a:ln w="10160">
                <a:noFill/>
                <a:prstDash val="solid"/>
              </a:ln>
              <a:effectLst/>
              <a:latin typeface="00300" panose="000004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Kilo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Kontrolü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8901" y="950784"/>
            <a:ext cx="41725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Alınan kalori, harcanan kaloriye </a:t>
            </a:r>
            <a:r>
              <a:rPr lang="tr-TR" sz="2800" dirty="0">
                <a:latin typeface="00300" panose="00000400000000000000" pitchFamily="2" charset="0"/>
              </a:rPr>
              <a:t>eşit olduğunda vücut ağırlığı aynı kalır. </a:t>
            </a:r>
            <a:r>
              <a:rPr lang="tr-TR" sz="2800" dirty="0" smtClean="0">
                <a:latin typeface="00300" panose="00000400000000000000" pitchFamily="2" charset="0"/>
              </a:rPr>
              <a:t>Alınan </a:t>
            </a:r>
            <a:r>
              <a:rPr lang="tr-TR" sz="2800" dirty="0">
                <a:latin typeface="00300" panose="00000400000000000000" pitchFamily="2" charset="0"/>
              </a:rPr>
              <a:t>kalori miktarı harcanan kalori miktarını </a:t>
            </a:r>
            <a:r>
              <a:rPr lang="tr-TR" sz="2800" dirty="0" smtClean="0">
                <a:latin typeface="00300" panose="00000400000000000000" pitchFamily="2" charset="0"/>
              </a:rPr>
              <a:t> </a:t>
            </a:r>
            <a:r>
              <a:rPr lang="tr-TR" sz="2800" dirty="0">
                <a:latin typeface="00300" panose="00000400000000000000" pitchFamily="2" charset="0"/>
              </a:rPr>
              <a:t>aştığında vücut ağırlığı </a:t>
            </a:r>
            <a:r>
              <a:rPr lang="tr-TR" sz="2800" dirty="0" smtClean="0">
                <a:latin typeface="00300" panose="00000400000000000000" pitchFamily="2" charset="0"/>
              </a:rPr>
              <a:t>artar (ya da tersi). </a:t>
            </a:r>
            <a:endParaRPr lang="tr-TR" sz="2800" dirty="0">
              <a:ln w="10160">
                <a:noFill/>
                <a:prstDash val="solid"/>
              </a:ln>
              <a:effectLst/>
              <a:latin typeface="00300" panose="000004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Kilo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Kontrolü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  <p:pic>
        <p:nvPicPr>
          <p:cNvPr id="5122" name="Picture 2" descr="Image result for energy balanc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5" t="13726" r="22850" b="3777"/>
          <a:stretch/>
        </p:blipFill>
        <p:spPr bwMode="auto">
          <a:xfrm>
            <a:off x="4757227" y="388188"/>
            <a:ext cx="5663481" cy="604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43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874" y="1291079"/>
            <a:ext cx="11602356" cy="4540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800" dirty="0" smtClean="0">
                <a:latin typeface="00300" panose="00000400000000000000" pitchFamily="2" charset="0"/>
              </a:rPr>
              <a:t>Fiziksel </a:t>
            </a:r>
            <a:r>
              <a:rPr lang="tr-TR" sz="2800" dirty="0">
                <a:latin typeface="00300" panose="00000400000000000000" pitchFamily="2" charset="0"/>
              </a:rPr>
              <a:t>aktivite, kilo verme yanında verilen kiloların korunmasında çok etkili bir yöntemdir. Buna rağmen kilo kontrolü için ne kadar egzersiz yapılması gerektiği konusunda net bir bilgi de bulunmamaktadır. </a:t>
            </a:r>
            <a:r>
              <a:rPr lang="tr-TR" sz="2800" dirty="0" smtClean="0">
                <a:latin typeface="00300" panose="00000400000000000000" pitchFamily="2" charset="0"/>
              </a:rPr>
              <a:t>90’lı yıllarda günde 30</a:t>
            </a:r>
            <a:r>
              <a:rPr lang="en-GB" sz="2800" dirty="0" smtClean="0">
                <a:latin typeface="00300" panose="00000400000000000000" pitchFamily="2" charset="0"/>
              </a:rPr>
              <a:t>’ </a:t>
            </a:r>
            <a:r>
              <a:rPr lang="tr-TR" sz="2800" dirty="0" smtClean="0">
                <a:latin typeface="00300" panose="00000400000000000000" pitchFamily="2" charset="0"/>
              </a:rPr>
              <a:t>ve </a:t>
            </a:r>
            <a:r>
              <a:rPr lang="tr-TR" sz="2800" dirty="0">
                <a:latin typeface="00300" panose="00000400000000000000" pitchFamily="2" charset="0"/>
              </a:rPr>
              <a:t>üzerindeki orta yoğunluktaki aktivitenin kilo kontrolünde yeterli olduğu </a:t>
            </a:r>
            <a:r>
              <a:rPr lang="tr-TR" sz="2800" dirty="0" smtClean="0">
                <a:latin typeface="00300" panose="00000400000000000000" pitchFamily="2" charset="0"/>
              </a:rPr>
              <a:t>savunulurken</a:t>
            </a:r>
            <a:r>
              <a:rPr lang="tr-TR" sz="2800" dirty="0">
                <a:latin typeface="00300" panose="00000400000000000000" pitchFamily="2" charset="0"/>
              </a:rPr>
              <a:t>; </a:t>
            </a:r>
            <a:r>
              <a:rPr lang="tr-TR" sz="2800" dirty="0" smtClean="0">
                <a:latin typeface="00300" panose="00000400000000000000" pitchFamily="2" charset="0"/>
              </a:rPr>
              <a:t>2000’li yıllarda bu </a:t>
            </a:r>
            <a:r>
              <a:rPr lang="tr-TR" sz="2800" dirty="0">
                <a:latin typeface="00300" panose="00000400000000000000" pitchFamily="2" charset="0"/>
              </a:rPr>
              <a:t>sürenin yetersiz </a:t>
            </a:r>
            <a:r>
              <a:rPr lang="tr-TR" sz="2800" dirty="0" smtClean="0">
                <a:latin typeface="00300" panose="00000400000000000000" pitchFamily="2" charset="0"/>
              </a:rPr>
              <a:t>olduğu </a:t>
            </a:r>
            <a:r>
              <a:rPr lang="tr-TR" sz="2800" dirty="0">
                <a:latin typeface="00300" panose="00000400000000000000" pitchFamily="2" charset="0"/>
              </a:rPr>
              <a:t>ve kilo kontrolü için en az günde </a:t>
            </a:r>
            <a:r>
              <a:rPr lang="tr-TR" sz="2800" dirty="0" smtClean="0">
                <a:latin typeface="00300" panose="00000400000000000000" pitchFamily="2" charset="0"/>
              </a:rPr>
              <a:t>60</a:t>
            </a:r>
            <a:r>
              <a:rPr lang="en-GB" sz="2800" dirty="0" smtClean="0">
                <a:latin typeface="00300" panose="00000400000000000000" pitchFamily="2" charset="0"/>
              </a:rPr>
              <a:t>’</a:t>
            </a:r>
            <a:r>
              <a:rPr lang="tr-TR" sz="2800" dirty="0" smtClean="0">
                <a:latin typeface="00300" panose="00000400000000000000" pitchFamily="2" charset="0"/>
              </a:rPr>
              <a:t> </a:t>
            </a:r>
            <a:r>
              <a:rPr lang="tr-TR" sz="2800" b="1" dirty="0">
                <a:solidFill>
                  <a:srgbClr val="FF0000"/>
                </a:solidFill>
                <a:latin typeface="00300" panose="00000400000000000000" pitchFamily="2" charset="0"/>
              </a:rPr>
              <a:t>orta düzeyde </a:t>
            </a:r>
            <a:r>
              <a:rPr lang="tr-TR" sz="2800" dirty="0">
                <a:latin typeface="00300" panose="00000400000000000000" pitchFamily="2" charset="0"/>
              </a:rPr>
              <a:t>egzersiz yapılması gerektiği </a:t>
            </a:r>
            <a:r>
              <a:rPr lang="tr-TR" sz="2800" dirty="0" smtClean="0">
                <a:latin typeface="00300" panose="00000400000000000000" pitchFamily="2" charset="0"/>
              </a:rPr>
              <a:t>ortaya </a:t>
            </a:r>
            <a:r>
              <a:rPr lang="tr-TR" sz="2800" dirty="0">
                <a:latin typeface="00300" panose="00000400000000000000" pitchFamily="2" charset="0"/>
              </a:rPr>
              <a:t>konmuştur</a:t>
            </a:r>
            <a:r>
              <a:rPr lang="tr-TR" sz="2800" dirty="0" smtClean="0">
                <a:latin typeface="00300" panose="00000400000000000000" pitchFamily="2" charset="0"/>
              </a:rPr>
              <a:t>.</a:t>
            </a:r>
            <a:endParaRPr lang="tr-TR" sz="2800" dirty="0">
              <a:latin typeface="00300" panose="00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FA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Yoluyla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Kilo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Kontrolü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0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" y="1145357"/>
            <a:ext cx="532178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Bisiklete </a:t>
            </a:r>
            <a:r>
              <a:rPr lang="tr-TR" sz="2800" dirty="0">
                <a:latin typeface="00300" panose="00000400000000000000" pitchFamily="2" charset="0"/>
              </a:rPr>
              <a:t>binme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Tempolu </a:t>
            </a:r>
            <a:r>
              <a:rPr lang="tr-TR" sz="2800" dirty="0">
                <a:latin typeface="00300" panose="00000400000000000000" pitchFamily="2" charset="0"/>
              </a:rPr>
              <a:t>yürüme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Paten </a:t>
            </a:r>
            <a:r>
              <a:rPr lang="tr-TR" sz="2800" dirty="0">
                <a:latin typeface="00300" panose="00000400000000000000" pitchFamily="2" charset="0"/>
              </a:rPr>
              <a:t>kayma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Ev </a:t>
            </a:r>
            <a:r>
              <a:rPr lang="tr-TR" sz="2800" dirty="0">
                <a:latin typeface="00300" panose="00000400000000000000" pitchFamily="2" charset="0"/>
              </a:rPr>
              <a:t>ve bahçe işleri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Rekreatif outdoor gezintisi</a:t>
            </a:r>
            <a:endParaRPr lang="tr-TR" sz="2800" dirty="0">
              <a:latin typeface="00300" panose="00000400000000000000" pitchFamily="2" charset="0"/>
            </a:endParaRP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Yüzme</a:t>
            </a:r>
          </a:p>
          <a:p>
            <a:pPr marL="514350" indent="-5143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00300" panose="00000400000000000000" pitchFamily="2" charset="0"/>
              </a:rPr>
              <a:t>Pazar alış-verişi</a:t>
            </a:r>
            <a:endParaRPr lang="tr-TR" sz="2800" dirty="0">
              <a:latin typeface="00300" panose="00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Orta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Düzey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FA 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Türleri</a:t>
            </a:r>
            <a:endParaRPr lang="tr-TR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  <p:pic>
        <p:nvPicPr>
          <p:cNvPr id="6146" name="Picture 2" descr="Image result for moderate physical activit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5"/>
          <a:stretch/>
        </p:blipFill>
        <p:spPr bwMode="auto">
          <a:xfrm>
            <a:off x="4943234" y="1828800"/>
            <a:ext cx="6977183" cy="357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57004" y="1992702"/>
            <a:ext cx="983411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6941389" y="1906438"/>
            <a:ext cx="983411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8638710" y="1988168"/>
            <a:ext cx="983411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Rectangle 8"/>
          <p:cNvSpPr/>
          <p:nvPr/>
        </p:nvSpPr>
        <p:spPr>
          <a:xfrm>
            <a:off x="10336031" y="1988168"/>
            <a:ext cx="983411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Rectangle 9"/>
          <p:cNvSpPr/>
          <p:nvPr/>
        </p:nvSpPr>
        <p:spPr>
          <a:xfrm>
            <a:off x="5512280" y="4888302"/>
            <a:ext cx="983411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Rectangle 10"/>
          <p:cNvSpPr/>
          <p:nvPr/>
        </p:nvSpPr>
        <p:spPr>
          <a:xfrm>
            <a:off x="7655299" y="4888302"/>
            <a:ext cx="1514580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Rectangle 11"/>
          <p:cNvSpPr/>
          <p:nvPr/>
        </p:nvSpPr>
        <p:spPr>
          <a:xfrm>
            <a:off x="10053442" y="4888302"/>
            <a:ext cx="1266000" cy="258792"/>
          </a:xfrm>
          <a:prstGeom prst="rect">
            <a:avLst/>
          </a:prstGeom>
          <a:solidFill>
            <a:srgbClr val="FFF7E6"/>
          </a:solidFill>
          <a:ln>
            <a:solidFill>
              <a:srgbClr val="FFF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56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261257" y="1412644"/>
            <a:ext cx="11451772" cy="39594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tr-TR" dirty="0" smtClean="0">
                <a:latin typeface="00300" panose="00000400000000000000" pitchFamily="2" charset="0"/>
              </a:rPr>
              <a:t>Kalp </a:t>
            </a:r>
            <a:r>
              <a:rPr lang="tr-TR" dirty="0">
                <a:latin typeface="00300" panose="00000400000000000000" pitchFamily="2" charset="0"/>
              </a:rPr>
              <a:t>hastalığı (miyokard infarktüsü, aritmi, kontrolsüz hipertansiyon vb), kontrol edilemeyen hipertansiyon, pulmoner hipertansiyon, yeni geçirilmiş derin ven trombozu, obstrüktif ve restriktif akciğer hastalığı, ağır kas-iskelet sistemi hastalığı, akut enfeksiyonlar veya psikotik hastalığı olanlarda </a:t>
            </a:r>
            <a:r>
              <a:rPr lang="tr-TR" dirty="0" smtClean="0">
                <a:latin typeface="00300" panose="00000400000000000000" pitchFamily="2" charset="0"/>
              </a:rPr>
              <a:t>egzersiz </a:t>
            </a:r>
            <a:r>
              <a:rPr lang="tr-TR" dirty="0">
                <a:latin typeface="00300" panose="00000400000000000000" pitchFamily="2" charset="0"/>
              </a:rPr>
              <a:t>uygulanması kontrendikedir.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tr-TR" dirty="0">
              <a:latin typeface="00300" panose="000004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01" y="54233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Fiziksel</a:t>
            </a:r>
            <a:r>
              <a:rPr lang="en-GB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en-GB" sz="4800" b="1" u="sng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Aktivitenin</a:t>
            </a:r>
            <a:r>
              <a:rPr lang="en-GB" sz="4800" b="1" u="sng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 </a:t>
            </a:r>
            <a:r>
              <a:rPr lang="tr-TR" sz="4800" b="1" u="sng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Z</a:t>
            </a:r>
            <a:r>
              <a:rPr lang="en-GB" sz="4800" b="1" u="sng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00300" pitchFamily="2" charset="0"/>
              </a:rPr>
              <a:t>ararları</a:t>
            </a:r>
            <a:endParaRPr lang="en-GB" sz="4800" b="1" u="sng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003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59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4778</TotalTime>
  <Words>366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00300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Yrd. Doç. Dr. Yetkin Utku KAMUK</dc:creator>
  <cp:lastModifiedBy>LENOVO</cp:lastModifiedBy>
  <cp:revision>404</cp:revision>
  <dcterms:created xsi:type="dcterms:W3CDTF">2015-11-26T07:58:26Z</dcterms:created>
  <dcterms:modified xsi:type="dcterms:W3CDTF">2022-03-13T10:51:41Z</dcterms:modified>
</cp:coreProperties>
</file>