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771" r:id="rId2"/>
    <p:sldId id="849" r:id="rId3"/>
    <p:sldId id="850" r:id="rId4"/>
    <p:sldId id="851" r:id="rId5"/>
    <p:sldId id="852" r:id="rId6"/>
    <p:sldId id="853" r:id="rId7"/>
    <p:sldId id="854" r:id="rId8"/>
    <p:sldId id="855" r:id="rId9"/>
    <p:sldId id="856" r:id="rId10"/>
    <p:sldId id="857" r:id="rId11"/>
    <p:sldId id="858" r:id="rId12"/>
    <p:sldId id="859" r:id="rId13"/>
    <p:sldId id="860" r:id="rId14"/>
    <p:sldId id="861" r:id="rId15"/>
    <p:sldId id="862" r:id="rId16"/>
    <p:sldId id="863" r:id="rId17"/>
    <p:sldId id="864" r:id="rId18"/>
    <p:sldId id="865" r:id="rId19"/>
    <p:sldId id="866" r:id="rId20"/>
    <p:sldId id="867" r:id="rId21"/>
    <p:sldId id="868" r:id="rId22"/>
    <p:sldId id="873" r:id="rId23"/>
    <p:sldId id="874" r:id="rId24"/>
    <p:sldId id="869" r:id="rId25"/>
    <p:sldId id="870" r:id="rId26"/>
    <p:sldId id="871" r:id="rId27"/>
    <p:sldId id="872"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8806CAA8-4740-4953-A39E-3DCD81B7B883}">
          <p14:sldIdLst>
            <p14:sldId id="771"/>
            <p14:sldId id="849"/>
            <p14:sldId id="850"/>
            <p14:sldId id="851"/>
            <p14:sldId id="852"/>
            <p14:sldId id="853"/>
            <p14:sldId id="854"/>
            <p14:sldId id="855"/>
            <p14:sldId id="856"/>
            <p14:sldId id="857"/>
            <p14:sldId id="858"/>
            <p14:sldId id="859"/>
            <p14:sldId id="860"/>
            <p14:sldId id="861"/>
            <p14:sldId id="862"/>
            <p14:sldId id="863"/>
            <p14:sldId id="864"/>
            <p14:sldId id="865"/>
            <p14:sldId id="866"/>
            <p14:sldId id="867"/>
            <p14:sldId id="868"/>
            <p14:sldId id="873"/>
            <p14:sldId id="874"/>
            <p14:sldId id="869"/>
            <p14:sldId id="870"/>
            <p14:sldId id="871"/>
            <p14:sldId id="8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f bağrıaçık" initials="eb" lastIdx="1" clrIdx="0">
    <p:extLst>
      <p:ext uri="{19B8F6BF-5375-455C-9EA6-DF929625EA0E}">
        <p15:presenceInfo xmlns:p15="http://schemas.microsoft.com/office/powerpoint/2012/main" userId="122f6d955f1f4a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84" autoAdjust="0"/>
    <p:restoredTop sz="96215" autoAdjust="0"/>
  </p:normalViewPr>
  <p:slideViewPr>
    <p:cSldViewPr snapToGrid="0">
      <p:cViewPr varScale="1">
        <p:scale>
          <a:sx n="83" d="100"/>
          <a:sy n="83" d="100"/>
        </p:scale>
        <p:origin x="341" y="77"/>
      </p:cViewPr>
      <p:guideLst/>
    </p:cSldViewPr>
  </p:slideViewPr>
  <p:notesTextViewPr>
    <p:cViewPr>
      <p:scale>
        <a:sx n="1" d="1"/>
        <a:sy n="1" d="1"/>
      </p:scale>
      <p:origin x="0" y="0"/>
    </p:cViewPr>
  </p:notesTextViewPr>
  <p:sorterViewPr>
    <p:cViewPr>
      <p:scale>
        <a:sx n="20" d="100"/>
        <a:sy n="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5A9134-B0AC-4BB1-A4C2-1EC381FA930A}" type="datetimeFigureOut">
              <a:rPr lang="tr-TR" smtClean="0"/>
              <a:t>29.09.2026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53CED-DAB9-4AA6-BB52-8C638CDBCD51}" type="slidenum">
              <a:rPr lang="tr-TR" smtClean="0"/>
              <a:t>‹#›</a:t>
            </a:fld>
            <a:endParaRPr lang="tr-TR"/>
          </a:p>
        </p:txBody>
      </p:sp>
    </p:spTree>
    <p:extLst>
      <p:ext uri="{BB962C8B-B14F-4D97-AF65-F5344CB8AC3E}">
        <p14:creationId xmlns:p14="http://schemas.microsoft.com/office/powerpoint/2010/main" val="155357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2" descr="http://www.digitech-i.com/sites/default/files/empty-banner.jpg"/>
          <p:cNvPicPr>
            <a:picLocks noChangeAspect="1" noChangeArrowheads="1"/>
          </p:cNvPicPr>
          <p:nvPr userDrawn="1"/>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p:spPr>
      </p:pic>
      <p:sp>
        <p:nvSpPr>
          <p:cNvPr id="9" name="TextBox 8"/>
          <p:cNvSpPr txBox="1"/>
          <p:nvPr userDrawn="1"/>
        </p:nvSpPr>
        <p:spPr>
          <a:xfrm rot="850330">
            <a:off x="11035343" y="5932680"/>
            <a:ext cx="898197" cy="646331"/>
          </a:xfrm>
          <a:prstGeom prst="rect">
            <a:avLst/>
          </a:prstGeom>
          <a:noFill/>
        </p:spPr>
        <p:txBody>
          <a:bodyPr wrap="square" rtlCol="0">
            <a:spAutoFit/>
          </a:bodyPr>
          <a:lstStyle/>
          <a:p>
            <a:pPr algn="ctr"/>
            <a:fld id="{12D62F25-AD9C-4477-A18E-7D08178814C6}" type="slidenum">
              <a:rPr lang="tr-TR" sz="3600" b="1" smtClean="0">
                <a:solidFill>
                  <a:schemeClr val="bg1"/>
                </a:solidFill>
                <a:latin typeface="00300" panose="00000400000000000000" pitchFamily="2" charset="0"/>
              </a:rPr>
              <a:pPr algn="ctr"/>
              <a:t>‹#›</a:t>
            </a:fld>
            <a:endParaRPr lang="tr-TR" sz="3600" b="1">
              <a:solidFill>
                <a:schemeClr val="bg1"/>
              </a:solidFill>
              <a:latin typeface="00300" panose="00000400000000000000" pitchFamily="2" charset="0"/>
            </a:endParaRPr>
          </a:p>
        </p:txBody>
      </p:sp>
    </p:spTree>
    <p:extLst>
      <p:ext uri="{BB962C8B-B14F-4D97-AF65-F5344CB8AC3E}">
        <p14:creationId xmlns:p14="http://schemas.microsoft.com/office/powerpoint/2010/main" val="3510020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2" descr="http://www.digitech-i.com/sites/default/files/empty-banner.jpg"/>
          <p:cNvPicPr>
            <a:picLocks noChangeAspect="1" noChangeArrowheads="1"/>
          </p:cNvPicPr>
          <p:nvPr userDrawn="1"/>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p:spPr>
      </p:pic>
      <p:sp>
        <p:nvSpPr>
          <p:cNvPr id="9" name="TextBox 8"/>
          <p:cNvSpPr txBox="1"/>
          <p:nvPr userDrawn="1"/>
        </p:nvSpPr>
        <p:spPr>
          <a:xfrm rot="850330">
            <a:off x="11035343" y="5994235"/>
            <a:ext cx="898197" cy="523220"/>
          </a:xfrm>
          <a:prstGeom prst="rect">
            <a:avLst/>
          </a:prstGeom>
          <a:noFill/>
        </p:spPr>
        <p:txBody>
          <a:bodyPr wrap="square" rtlCol="0">
            <a:spAutoFit/>
          </a:bodyPr>
          <a:lstStyle/>
          <a:p>
            <a:pPr algn="ctr"/>
            <a:fld id="{12D62F25-AD9C-4477-A18E-7D08178814C6}" type="slidenum">
              <a:rPr lang="tr-TR" sz="2800" b="1" smtClean="0">
                <a:solidFill>
                  <a:schemeClr val="bg1"/>
                </a:solidFill>
                <a:latin typeface="00300" panose="00000400000000000000" pitchFamily="2" charset="0"/>
              </a:rPr>
              <a:pPr algn="ctr"/>
              <a:t>‹#›</a:t>
            </a:fld>
            <a:endParaRPr lang="tr-TR" sz="2800" b="1" dirty="0">
              <a:solidFill>
                <a:schemeClr val="bg1"/>
              </a:solidFill>
              <a:latin typeface="00300" panose="00000400000000000000" pitchFamily="2" charset="0"/>
            </a:endParaRPr>
          </a:p>
        </p:txBody>
      </p:sp>
    </p:spTree>
    <p:extLst>
      <p:ext uri="{BB962C8B-B14F-4D97-AF65-F5344CB8AC3E}">
        <p14:creationId xmlns:p14="http://schemas.microsoft.com/office/powerpoint/2010/main" val="2317343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3" name="Picture 2" descr="http://www.digitech-i.com/sites/default/files/empty-banner.jpg"/>
          <p:cNvPicPr>
            <a:picLocks noChangeAspect="1" noChangeArrowheads="1"/>
          </p:cNvPicPr>
          <p:nvPr userDrawn="1"/>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p:spPr>
      </p:pic>
      <p:sp>
        <p:nvSpPr>
          <p:cNvPr id="4" name="TextBox 3"/>
          <p:cNvSpPr txBox="1"/>
          <p:nvPr userDrawn="1"/>
        </p:nvSpPr>
        <p:spPr>
          <a:xfrm rot="850330">
            <a:off x="11035343" y="5994235"/>
            <a:ext cx="898197" cy="523220"/>
          </a:xfrm>
          <a:prstGeom prst="rect">
            <a:avLst/>
          </a:prstGeom>
          <a:noFill/>
        </p:spPr>
        <p:txBody>
          <a:bodyPr wrap="square" rtlCol="0">
            <a:spAutoFit/>
          </a:bodyPr>
          <a:lstStyle/>
          <a:p>
            <a:pPr algn="ctr"/>
            <a:fld id="{12D62F25-AD9C-4477-A18E-7D08178814C6}" type="slidenum">
              <a:rPr lang="tr-TR" sz="2800" b="1" smtClean="0">
                <a:solidFill>
                  <a:schemeClr val="bg1"/>
                </a:solidFill>
                <a:latin typeface="00300" panose="00000400000000000000" pitchFamily="2" charset="0"/>
              </a:rPr>
              <a:pPr algn="ctr"/>
              <a:t>‹#›</a:t>
            </a:fld>
            <a:endParaRPr lang="tr-TR" sz="2800" b="1" dirty="0">
              <a:solidFill>
                <a:schemeClr val="bg1"/>
              </a:solidFill>
              <a:latin typeface="00300" panose="00000400000000000000" pitchFamily="2" charset="0"/>
            </a:endParaRPr>
          </a:p>
        </p:txBody>
      </p:sp>
    </p:spTree>
    <p:extLst>
      <p:ext uri="{BB962C8B-B14F-4D97-AF65-F5344CB8AC3E}">
        <p14:creationId xmlns:p14="http://schemas.microsoft.com/office/powerpoint/2010/main" val="424888801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
              <a:schemeClr val="accent4">
                <a:lumMod val="0"/>
                <a:lumOff val="100000"/>
              </a:schemeClr>
            </a:gs>
            <a:gs pos="100000">
              <a:srgbClr val="FFD961"/>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7" name="Picture 18" descr="http://www.muholc2014.hitit.edu.tr/dosyalar/08092014-lxlgmu.png"/>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b="-1288"/>
          <a:stretch/>
        </p:blipFill>
        <p:spPr bwMode="auto">
          <a:xfrm>
            <a:off x="10725939" y="153132"/>
            <a:ext cx="983461" cy="9977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671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www.digitech-i.com/sites/default/files/empty-banner.jpg"/>
          <p:cNvPicPr>
            <a:picLocks noChangeAspect="1" noChangeArrowheads="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 r="80312"/>
          <a:stretch/>
        </p:blipFill>
        <p:spPr bwMode="auto">
          <a:xfrm>
            <a:off x="6027532" y="448219"/>
            <a:ext cx="2893783" cy="44289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2" descr="http://www.digitech-i.com/sites/default/files/empty-banner.jpg"/>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0268" r="59821"/>
          <a:stretch/>
        </p:blipFill>
        <p:spPr bwMode="auto">
          <a:xfrm>
            <a:off x="9048091" y="1188295"/>
            <a:ext cx="2893783" cy="38028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Picture 2" descr="http://www.digitech-i.com/sites/default/files/empty-banner.jpg"/>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60089" r="20295"/>
          <a:stretch/>
        </p:blipFill>
        <p:spPr bwMode="auto">
          <a:xfrm rot="5400000">
            <a:off x="1856893" y="-1381181"/>
            <a:ext cx="2437097" cy="565063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3" name="Picture 2" descr="http://www.digitech-i.com/sites/default/files/empty-banner.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0090" r="40224"/>
          <a:stretch/>
        </p:blipFill>
        <p:spPr bwMode="auto">
          <a:xfrm rot="5400000">
            <a:off x="1891431" y="1041956"/>
            <a:ext cx="2226622" cy="57309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 name="Resim 11">
            <a:extLst>
              <a:ext uri="{FF2B5EF4-FFF2-40B4-BE49-F238E27FC236}">
                <a16:creationId xmlns:a16="http://schemas.microsoft.com/office/drawing/2014/main" id="{6E9909EB-4EE6-4C0E-9A13-F73ADA568344}"/>
              </a:ext>
            </a:extLst>
          </p:cNvPr>
          <p:cNvPicPr>
            <a:picLocks noChangeAspect="1"/>
          </p:cNvPicPr>
          <p:nvPr/>
        </p:nvPicPr>
        <p:blipFill>
          <a:blip r:embed="rId3">
            <a:clrChange>
              <a:clrFrom>
                <a:srgbClr val="FCFEFB"/>
              </a:clrFrom>
              <a:clrTo>
                <a:srgbClr val="FCFEFB">
                  <a:alpha val="0"/>
                </a:srgbClr>
              </a:clrTo>
            </a:clrChange>
            <a:extLst>
              <a:ext uri="{28A0092B-C50C-407E-A947-70E740481C1C}">
                <a14:useLocalDpi xmlns:a14="http://schemas.microsoft.com/office/drawing/2010/main" val="0"/>
              </a:ext>
            </a:extLst>
          </a:blip>
          <a:stretch>
            <a:fillRect/>
          </a:stretch>
        </p:blipFill>
        <p:spPr>
          <a:xfrm>
            <a:off x="9205418" y="1669397"/>
            <a:ext cx="2847303" cy="2847303"/>
          </a:xfrm>
          <a:prstGeom prst="rect">
            <a:avLst/>
          </a:prstGeom>
          <a:effectLst>
            <a:softEdge rad="31750"/>
          </a:effectLst>
        </p:spPr>
      </p:pic>
      <p:pic>
        <p:nvPicPr>
          <p:cNvPr id="16" name="Picture 15" descr="http://www.hssports.co.uk/skin/frontend/default/hssports/images/services/runner.png">
            <a:extLst>
              <a:ext uri="{FF2B5EF4-FFF2-40B4-BE49-F238E27FC236}">
                <a16:creationId xmlns:a16="http://schemas.microsoft.com/office/drawing/2014/main" id="{39FBAB28-ED04-46D3-BE87-FB5B965D47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295" y="266031"/>
            <a:ext cx="4597820" cy="243709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http://dodgeskiboots.com/wp-content/themes/carbon-fiber/img/dodge-ski-team.png">
            <a:extLst>
              <a:ext uri="{FF2B5EF4-FFF2-40B4-BE49-F238E27FC236}">
                <a16:creationId xmlns:a16="http://schemas.microsoft.com/office/drawing/2014/main" id="{E1B84828-349C-4A44-8F14-3F8AEA806BA7}"/>
              </a:ext>
            </a:extLst>
          </p:cNvPr>
          <p:cNvPicPr>
            <a:picLocks noChangeAspect="1" noChangeArrowheads="1"/>
          </p:cNvPicPr>
          <p:nvPr/>
        </p:nvPicPr>
        <p:blipFill>
          <a:blip r:embed="rId5">
            <a:clrChange>
              <a:clrFrom>
                <a:srgbClr val="03CFD8"/>
              </a:clrFrom>
              <a:clrTo>
                <a:srgbClr val="03CFD8">
                  <a:alpha val="0"/>
                </a:srgbClr>
              </a:clrTo>
            </a:clrChange>
            <a:extLst>
              <a:ext uri="{28A0092B-C50C-407E-A947-70E740481C1C}">
                <a14:useLocalDpi xmlns:a14="http://schemas.microsoft.com/office/drawing/2010/main" val="0"/>
              </a:ext>
            </a:extLst>
          </a:blip>
          <a:srcRect/>
          <a:stretch>
            <a:fillRect/>
          </a:stretch>
        </p:blipFill>
        <p:spPr bwMode="auto">
          <a:xfrm>
            <a:off x="308775" y="2549449"/>
            <a:ext cx="6091314" cy="25243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animated gif heart beating"/>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098284" y="1001630"/>
            <a:ext cx="4672084" cy="350406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5124334"/>
            <a:ext cx="12191999" cy="1569660"/>
          </a:xfrm>
          <a:prstGeom prst="rect">
            <a:avLst/>
          </a:prstGeom>
          <a:noFill/>
        </p:spPr>
        <p:txBody>
          <a:bodyPr wrap="square" rtlCol="0">
            <a:spAutoFit/>
          </a:bodyPr>
          <a:lstStyle/>
          <a:p>
            <a:pPr algn="ctr"/>
            <a:r>
              <a:rPr lang="en-US" sz="4800" b="1"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FİZİKSEL UYGUNLUĞA GİRİŞ</a:t>
            </a:r>
          </a:p>
          <a:p>
            <a:pPr algn="ctr"/>
            <a:r>
              <a:rPr lang="en-US" sz="4800" b="1"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tr-TR" sz="4800" b="1"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262569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12566" y="1700612"/>
            <a:ext cx="11352714" cy="1815882"/>
          </a:xfrm>
          <a:prstGeom prst="rect">
            <a:avLst/>
          </a:prstGeom>
        </p:spPr>
        <p:txBody>
          <a:bodyPr wrap="square">
            <a:spAutoFit/>
          </a:bodyPr>
          <a:lstStyle/>
          <a:p>
            <a:pPr algn="just"/>
            <a:r>
              <a:rPr lang="en-US" sz="2800" dirty="0"/>
              <a:t>Fiziksel </a:t>
            </a:r>
            <a:r>
              <a:rPr lang="en-US" sz="2800" dirty="0" err="1"/>
              <a:t>uygunluk</a:t>
            </a:r>
            <a:r>
              <a:rPr lang="en-US" sz="2800" dirty="0"/>
              <a:t>, </a:t>
            </a:r>
            <a:r>
              <a:rPr lang="en-US" sz="2800" dirty="0" err="1"/>
              <a:t>İngilizce</a:t>
            </a:r>
            <a:r>
              <a:rPr lang="en-US" sz="2800" dirty="0"/>
              <a:t> “physical fitness” </a:t>
            </a:r>
            <a:r>
              <a:rPr lang="en-US" sz="2800" dirty="0" err="1"/>
              <a:t>kavramından</a:t>
            </a:r>
            <a:r>
              <a:rPr lang="en-US" sz="2800" dirty="0"/>
              <a:t> </a:t>
            </a:r>
            <a:r>
              <a:rPr lang="en-US" sz="2800" dirty="0" err="1"/>
              <a:t>Türkçeye</a:t>
            </a:r>
            <a:r>
              <a:rPr lang="en-US" sz="2800" dirty="0"/>
              <a:t> </a:t>
            </a:r>
            <a:r>
              <a:rPr lang="en-US" sz="2800" dirty="0" err="1"/>
              <a:t>çevrilmiş</a:t>
            </a:r>
            <a:r>
              <a:rPr lang="en-US" sz="2800" dirty="0"/>
              <a:t> </a:t>
            </a:r>
            <a:r>
              <a:rPr lang="en-US" sz="2800" dirty="0" err="1"/>
              <a:t>olup</a:t>
            </a:r>
            <a:r>
              <a:rPr lang="en-US" sz="2800" dirty="0"/>
              <a:t>, “physical” </a:t>
            </a:r>
            <a:r>
              <a:rPr lang="en-US" sz="2800" dirty="0" err="1"/>
              <a:t>kelimesi</a:t>
            </a:r>
            <a:r>
              <a:rPr lang="en-US" sz="2800" dirty="0"/>
              <a:t> “</a:t>
            </a:r>
            <a:r>
              <a:rPr lang="en-US" sz="2800" dirty="0" err="1"/>
              <a:t>fiziksel</a:t>
            </a:r>
            <a:r>
              <a:rPr lang="en-US" sz="2800" dirty="0"/>
              <a:t>, </a:t>
            </a:r>
            <a:r>
              <a:rPr lang="en-US" sz="2800" dirty="0" err="1"/>
              <a:t>fiziki</a:t>
            </a:r>
            <a:r>
              <a:rPr lang="en-US" sz="2800" dirty="0"/>
              <a:t> </a:t>
            </a:r>
            <a:r>
              <a:rPr lang="en-US" sz="2800" dirty="0" err="1"/>
              <a:t>unsurlar</a:t>
            </a:r>
            <a:r>
              <a:rPr lang="en-US" sz="2800" dirty="0"/>
              <a:t> </a:t>
            </a:r>
            <a:r>
              <a:rPr lang="en-US" sz="2800" dirty="0" err="1"/>
              <a:t>kullanılarak</a:t>
            </a:r>
            <a:r>
              <a:rPr lang="en-US" sz="2800" dirty="0"/>
              <a:t>, </a:t>
            </a:r>
            <a:r>
              <a:rPr lang="en-US" sz="2800" dirty="0" err="1"/>
              <a:t>bedensel</a:t>
            </a:r>
            <a:r>
              <a:rPr lang="en-US" sz="2800" dirty="0"/>
              <a:t>” </a:t>
            </a:r>
            <a:r>
              <a:rPr lang="en-US" sz="2800" dirty="0" err="1"/>
              <a:t>anlamındadır</a:t>
            </a:r>
            <a:r>
              <a:rPr lang="en-US" sz="2800" dirty="0"/>
              <a:t>. “Fitness” </a:t>
            </a:r>
            <a:r>
              <a:rPr lang="en-US" sz="2800" dirty="0" err="1"/>
              <a:t>ise</a:t>
            </a:r>
            <a:r>
              <a:rPr lang="en-US" sz="2800" dirty="0"/>
              <a:t> </a:t>
            </a:r>
            <a:r>
              <a:rPr lang="en-US" sz="2800" dirty="0" err="1"/>
              <a:t>kişinin</a:t>
            </a:r>
            <a:r>
              <a:rPr lang="en-US" sz="2800" dirty="0"/>
              <a:t> </a:t>
            </a:r>
            <a:r>
              <a:rPr lang="en-US" sz="2800" dirty="0" err="1"/>
              <a:t>sağlıklı</a:t>
            </a:r>
            <a:r>
              <a:rPr lang="en-US" sz="2800" dirty="0"/>
              <a:t> </a:t>
            </a:r>
            <a:r>
              <a:rPr lang="en-US" sz="2800" dirty="0" err="1"/>
              <a:t>olması</a:t>
            </a:r>
            <a:r>
              <a:rPr lang="en-US" sz="2800" dirty="0"/>
              <a:t>, </a:t>
            </a:r>
            <a:r>
              <a:rPr lang="en-US" sz="2800" dirty="0" err="1"/>
              <a:t>zindelik</a:t>
            </a:r>
            <a:r>
              <a:rPr lang="en-US" sz="2800" dirty="0"/>
              <a:t> ve </a:t>
            </a:r>
            <a:r>
              <a:rPr lang="en-US" sz="2800" dirty="0" err="1"/>
              <a:t>uygunluk</a:t>
            </a:r>
            <a:r>
              <a:rPr lang="en-US" sz="2800" dirty="0"/>
              <a:t>” </a:t>
            </a:r>
            <a:r>
              <a:rPr lang="en-US" sz="2800" dirty="0" err="1"/>
              <a:t>anlamlarına</a:t>
            </a:r>
            <a:r>
              <a:rPr lang="en-US" sz="2800" dirty="0"/>
              <a:t> </a:t>
            </a:r>
            <a:r>
              <a:rPr lang="en-US" sz="2800" dirty="0" err="1"/>
              <a:t>sahiptir</a:t>
            </a:r>
            <a:r>
              <a:rPr lang="en-US" sz="2800" dirty="0"/>
              <a:t>. </a:t>
            </a:r>
          </a:p>
        </p:txBody>
      </p:sp>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Fiziksel </a:t>
            </a:r>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Uygunluk</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479262789"/>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12566" y="1700612"/>
            <a:ext cx="11352714" cy="1384995"/>
          </a:xfrm>
          <a:prstGeom prst="rect">
            <a:avLst/>
          </a:prstGeom>
        </p:spPr>
        <p:txBody>
          <a:bodyPr wrap="square">
            <a:spAutoFit/>
          </a:bodyPr>
          <a:lstStyle/>
          <a:p>
            <a:pPr algn="just"/>
            <a:r>
              <a:rPr lang="en-US" sz="2800" dirty="0"/>
              <a:t>Günlük </a:t>
            </a:r>
            <a:r>
              <a:rPr lang="en-US" sz="2800" dirty="0" err="1"/>
              <a:t>işleri</a:t>
            </a:r>
            <a:r>
              <a:rPr lang="en-US" sz="2800" dirty="0"/>
              <a:t> </a:t>
            </a:r>
            <a:r>
              <a:rPr lang="en-US" sz="2800" dirty="0" err="1"/>
              <a:t>canlı</a:t>
            </a:r>
            <a:r>
              <a:rPr lang="en-US" sz="2800" dirty="0"/>
              <a:t> ve </a:t>
            </a:r>
            <a:r>
              <a:rPr lang="en-US" sz="2800" dirty="0" err="1"/>
              <a:t>uyanık</a:t>
            </a:r>
            <a:r>
              <a:rPr lang="en-US" sz="2800" dirty="0"/>
              <a:t>, </a:t>
            </a:r>
            <a:r>
              <a:rPr lang="en-US" sz="2800" dirty="0" err="1"/>
              <a:t>yorgunluk</a:t>
            </a:r>
            <a:r>
              <a:rPr lang="en-US" sz="2800" dirty="0"/>
              <a:t> </a:t>
            </a:r>
            <a:r>
              <a:rPr lang="en-US" sz="2800" dirty="0" err="1"/>
              <a:t>duymaksızın</a:t>
            </a:r>
            <a:r>
              <a:rPr lang="en-US" sz="2800" dirty="0"/>
              <a:t>, </a:t>
            </a:r>
            <a:r>
              <a:rPr lang="en-US" sz="2800" dirty="0" err="1"/>
              <a:t>boş</a:t>
            </a:r>
            <a:r>
              <a:rPr lang="en-US" sz="2800" dirty="0"/>
              <a:t> </a:t>
            </a:r>
            <a:r>
              <a:rPr lang="en-US" sz="2800" dirty="0" err="1"/>
              <a:t>zamanlarını</a:t>
            </a:r>
            <a:r>
              <a:rPr lang="en-US" sz="2800" dirty="0"/>
              <a:t> </a:t>
            </a:r>
            <a:r>
              <a:rPr lang="en-US" sz="2800" dirty="0" err="1"/>
              <a:t>neşeli</a:t>
            </a:r>
            <a:r>
              <a:rPr lang="en-US" sz="2800" dirty="0"/>
              <a:t> </a:t>
            </a:r>
            <a:r>
              <a:rPr lang="en-US" sz="2800" dirty="0" err="1"/>
              <a:t>uğraşlarla</a:t>
            </a:r>
            <a:r>
              <a:rPr lang="en-US" sz="2800" dirty="0"/>
              <a:t> </a:t>
            </a:r>
            <a:r>
              <a:rPr lang="en-US" sz="2800" dirty="0" err="1"/>
              <a:t>geçirebilecek</a:t>
            </a:r>
            <a:r>
              <a:rPr lang="en-US" sz="2800" dirty="0"/>
              <a:t> </a:t>
            </a:r>
            <a:r>
              <a:rPr lang="en-US" sz="2800" dirty="0" err="1"/>
              <a:t>gerekli</a:t>
            </a:r>
            <a:r>
              <a:rPr lang="en-US" sz="2800" dirty="0"/>
              <a:t> </a:t>
            </a:r>
            <a:r>
              <a:rPr lang="en-US" sz="2800" dirty="0" err="1"/>
              <a:t>enerjiye</a:t>
            </a:r>
            <a:r>
              <a:rPr lang="en-US" sz="2800" dirty="0"/>
              <a:t> </a:t>
            </a:r>
            <a:r>
              <a:rPr lang="en-US" sz="2800" dirty="0" err="1"/>
              <a:t>sahip</a:t>
            </a:r>
            <a:r>
              <a:rPr lang="en-US" sz="2800" dirty="0"/>
              <a:t> ve </a:t>
            </a:r>
            <a:r>
              <a:rPr lang="en-US" sz="2800" dirty="0" err="1"/>
              <a:t>beklenmeyen</a:t>
            </a:r>
            <a:r>
              <a:rPr lang="en-US" sz="2800" dirty="0"/>
              <a:t> </a:t>
            </a:r>
            <a:r>
              <a:rPr lang="en-US" sz="2800" dirty="0" err="1"/>
              <a:t>tehlikeleri</a:t>
            </a:r>
            <a:r>
              <a:rPr lang="en-US" sz="2800" dirty="0"/>
              <a:t> </a:t>
            </a:r>
            <a:r>
              <a:rPr lang="en-US" sz="2800" dirty="0" err="1"/>
              <a:t>karşılayabilecek</a:t>
            </a:r>
            <a:r>
              <a:rPr lang="en-US" sz="2800" dirty="0"/>
              <a:t> </a:t>
            </a:r>
            <a:r>
              <a:rPr lang="en-US" sz="2800" dirty="0" err="1"/>
              <a:t>yeterliliğe</a:t>
            </a:r>
            <a:r>
              <a:rPr lang="en-US" sz="2800" dirty="0"/>
              <a:t> </a:t>
            </a:r>
            <a:r>
              <a:rPr lang="en-US" sz="2800" dirty="0" err="1"/>
              <a:t>sahip</a:t>
            </a:r>
            <a:r>
              <a:rPr lang="en-US" sz="2800" dirty="0"/>
              <a:t> </a:t>
            </a:r>
            <a:r>
              <a:rPr lang="en-US" sz="2800" dirty="0" err="1"/>
              <a:t>olmak</a:t>
            </a:r>
            <a:r>
              <a:rPr lang="en-US" sz="2800" dirty="0"/>
              <a:t> </a:t>
            </a:r>
            <a:r>
              <a:rPr lang="en-US" sz="2800" dirty="0" err="1"/>
              <a:t>olarak</a:t>
            </a:r>
            <a:r>
              <a:rPr lang="en-US" sz="2800" dirty="0"/>
              <a:t> </a:t>
            </a:r>
            <a:r>
              <a:rPr lang="en-US" sz="2800" dirty="0" err="1"/>
              <a:t>tanımlanabilir</a:t>
            </a:r>
            <a:r>
              <a:rPr lang="en-US" sz="2800" dirty="0"/>
              <a:t>.</a:t>
            </a:r>
          </a:p>
        </p:txBody>
      </p:sp>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Fiziksel </a:t>
            </a:r>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Uygunluk</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527442022"/>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12566" y="1700612"/>
            <a:ext cx="11352714" cy="2246769"/>
          </a:xfrm>
          <a:prstGeom prst="rect">
            <a:avLst/>
          </a:prstGeom>
        </p:spPr>
        <p:txBody>
          <a:bodyPr wrap="square">
            <a:spAutoFit/>
          </a:bodyPr>
          <a:lstStyle/>
          <a:p>
            <a:pPr algn="just"/>
            <a:r>
              <a:rPr lang="en-US" sz="2800" dirty="0"/>
              <a:t>1953 </a:t>
            </a:r>
            <a:r>
              <a:rPr lang="en-US" sz="2800" dirty="0" err="1"/>
              <a:t>yılının</a:t>
            </a:r>
            <a:r>
              <a:rPr lang="en-US" sz="2800" dirty="0"/>
              <a:t> </a:t>
            </a:r>
            <a:r>
              <a:rPr lang="en-US" sz="2800" dirty="0" err="1"/>
              <a:t>Aralık</a:t>
            </a:r>
            <a:r>
              <a:rPr lang="en-US" sz="2800" dirty="0"/>
              <a:t> </a:t>
            </a:r>
            <a:r>
              <a:rPr lang="en-US" sz="2800" dirty="0" err="1"/>
              <a:t>ayında</a:t>
            </a:r>
            <a:r>
              <a:rPr lang="en-US" sz="2800" dirty="0"/>
              <a:t>, New York </a:t>
            </a:r>
            <a:r>
              <a:rPr lang="en-US" sz="2800" dirty="0" err="1"/>
              <a:t>Üniversitesi</a:t>
            </a:r>
            <a:r>
              <a:rPr lang="en-US" sz="2800" dirty="0"/>
              <a:t> </a:t>
            </a:r>
            <a:r>
              <a:rPr lang="en-US" sz="2800" dirty="0" err="1"/>
              <a:t>öğretim</a:t>
            </a:r>
            <a:r>
              <a:rPr lang="en-US" sz="2800" dirty="0"/>
              <a:t> </a:t>
            </a:r>
            <a:r>
              <a:rPr lang="en-US" sz="2800" dirty="0" err="1"/>
              <a:t>üyesi</a:t>
            </a:r>
            <a:r>
              <a:rPr lang="en-US" sz="2800" dirty="0"/>
              <a:t> </a:t>
            </a:r>
            <a:r>
              <a:rPr lang="en-US" sz="2800" dirty="0" err="1"/>
              <a:t>olan</a:t>
            </a:r>
            <a:r>
              <a:rPr lang="en-US" sz="2800" dirty="0"/>
              <a:t> Dr. Hans Kraus ve </a:t>
            </a:r>
            <a:r>
              <a:rPr lang="en-US" sz="2800" dirty="0" err="1"/>
              <a:t>arkadaşı</a:t>
            </a:r>
            <a:r>
              <a:rPr lang="en-US" sz="2800" dirty="0"/>
              <a:t> Bonnie </a:t>
            </a:r>
            <a:r>
              <a:rPr lang="en-US" sz="2800" dirty="0" err="1"/>
              <a:t>Prudden</a:t>
            </a:r>
            <a:r>
              <a:rPr lang="en-US" sz="2800" dirty="0"/>
              <a:t> Journal of the American Association for Health, Physical Education, and </a:t>
            </a:r>
            <a:r>
              <a:rPr lang="en-US" sz="2800" dirty="0" err="1"/>
              <a:t>Recreation’da</a:t>
            </a:r>
            <a:r>
              <a:rPr lang="en-US" sz="2800" dirty="0"/>
              <a:t> “Muscular Fitness and Health - Kassal </a:t>
            </a:r>
            <a:r>
              <a:rPr lang="en-US" sz="2800" dirty="0" err="1"/>
              <a:t>Uygunluk</a:t>
            </a:r>
            <a:r>
              <a:rPr lang="en-US" sz="2800" dirty="0"/>
              <a:t> ve </a:t>
            </a:r>
            <a:r>
              <a:rPr lang="en-US" sz="2800" dirty="0" err="1"/>
              <a:t>Sağlık</a:t>
            </a:r>
            <a:r>
              <a:rPr lang="en-US" sz="2800" dirty="0"/>
              <a:t>” </a:t>
            </a:r>
            <a:r>
              <a:rPr lang="en-US" sz="2800" dirty="0" err="1"/>
              <a:t>başlıklı</a:t>
            </a:r>
            <a:r>
              <a:rPr lang="en-US" sz="2800" dirty="0"/>
              <a:t> </a:t>
            </a:r>
            <a:r>
              <a:rPr lang="en-US" sz="2800" dirty="0" err="1"/>
              <a:t>bir</a:t>
            </a:r>
            <a:r>
              <a:rPr lang="en-US" sz="2800" dirty="0"/>
              <a:t> </a:t>
            </a:r>
            <a:r>
              <a:rPr lang="en-US" sz="2800" dirty="0" err="1"/>
              <a:t>makale</a:t>
            </a:r>
            <a:r>
              <a:rPr lang="en-US" sz="2800" dirty="0"/>
              <a:t> </a:t>
            </a:r>
            <a:r>
              <a:rPr lang="en-US" sz="2800" dirty="0" err="1"/>
              <a:t>yayınlayarak</a:t>
            </a:r>
            <a:r>
              <a:rPr lang="en-US" sz="2800" dirty="0"/>
              <a:t>, </a:t>
            </a:r>
            <a:r>
              <a:rPr lang="en-US" sz="2800" dirty="0" err="1"/>
              <a:t>Amerikan</a:t>
            </a:r>
            <a:r>
              <a:rPr lang="en-US" sz="2800" dirty="0"/>
              <a:t> </a:t>
            </a:r>
            <a:r>
              <a:rPr lang="en-US" sz="2800" dirty="0" err="1"/>
              <a:t>halkının</a:t>
            </a:r>
            <a:r>
              <a:rPr lang="en-US" sz="2800" dirty="0"/>
              <a:t> </a:t>
            </a:r>
            <a:r>
              <a:rPr lang="en-US" sz="2800" dirty="0" err="1"/>
              <a:t>gittikçe</a:t>
            </a:r>
            <a:r>
              <a:rPr lang="en-US" sz="2800" dirty="0"/>
              <a:t> “</a:t>
            </a:r>
            <a:r>
              <a:rPr lang="en-US" sz="2800" dirty="0" err="1"/>
              <a:t>yumuşamaya</a:t>
            </a:r>
            <a:r>
              <a:rPr lang="en-US" sz="2800" dirty="0"/>
              <a:t>” </a:t>
            </a:r>
            <a:r>
              <a:rPr lang="en-US" sz="2800" dirty="0" err="1"/>
              <a:t>başladığını</a:t>
            </a:r>
            <a:r>
              <a:rPr lang="en-US" sz="2800" dirty="0"/>
              <a:t> </a:t>
            </a:r>
            <a:r>
              <a:rPr lang="en-US" sz="2800" dirty="0" err="1"/>
              <a:t>belirttiler</a:t>
            </a:r>
            <a:r>
              <a:rPr lang="en-US" sz="2800" dirty="0"/>
              <a:t>. </a:t>
            </a:r>
          </a:p>
        </p:txBody>
      </p:sp>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Fiziksel </a:t>
            </a:r>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Uygunluk</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8814576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68726" y="1178098"/>
            <a:ext cx="11352714" cy="5262979"/>
          </a:xfrm>
          <a:prstGeom prst="rect">
            <a:avLst/>
          </a:prstGeom>
        </p:spPr>
        <p:txBody>
          <a:bodyPr wrap="square">
            <a:spAutoFit/>
          </a:bodyPr>
          <a:lstStyle/>
          <a:p>
            <a:pPr algn="just"/>
            <a:r>
              <a:rPr lang="en-US" sz="2800" dirty="0" err="1"/>
              <a:t>Araştırmacılar</a:t>
            </a:r>
            <a:r>
              <a:rPr lang="en-US" sz="2800" dirty="0"/>
              <a:t> 11 </a:t>
            </a:r>
            <a:r>
              <a:rPr lang="en-US" sz="2800" dirty="0" err="1"/>
              <a:t>Temmuz</a:t>
            </a:r>
            <a:r>
              <a:rPr lang="en-US" sz="2800" dirty="0"/>
              <a:t> 1955’te, Beyaz </a:t>
            </a:r>
            <a:r>
              <a:rPr lang="en-US" sz="2800" dirty="0" err="1"/>
              <a:t>Saray’a</a:t>
            </a:r>
            <a:r>
              <a:rPr lang="en-US" sz="2800" dirty="0"/>
              <a:t> </a:t>
            </a:r>
            <a:r>
              <a:rPr lang="en-US" sz="2800" dirty="0" err="1"/>
              <a:t>çağrıldı</a:t>
            </a:r>
            <a:r>
              <a:rPr lang="en-US" sz="2800" dirty="0"/>
              <a:t>. </a:t>
            </a:r>
          </a:p>
          <a:p>
            <a:pPr algn="just"/>
            <a:endParaRPr lang="en-US" sz="2800" dirty="0"/>
          </a:p>
          <a:p>
            <a:pPr algn="just"/>
            <a:r>
              <a:rPr lang="en-US" sz="2800" dirty="0"/>
              <a:t>ABD </a:t>
            </a:r>
            <a:r>
              <a:rPr lang="en-US" sz="2800" dirty="0" err="1"/>
              <a:t>Başkanı</a:t>
            </a:r>
            <a:r>
              <a:rPr lang="en-US" sz="2800" dirty="0"/>
              <a:t> Eisenhower, </a:t>
            </a:r>
            <a:r>
              <a:rPr lang="en-US" sz="2800" dirty="0" err="1"/>
              <a:t>Yardımcısı</a:t>
            </a:r>
            <a:r>
              <a:rPr lang="en-US" sz="2800" dirty="0"/>
              <a:t> Richard </a:t>
            </a:r>
            <a:r>
              <a:rPr lang="en-US" sz="2800" dirty="0" err="1"/>
              <a:t>Nixon’a</a:t>
            </a:r>
            <a:r>
              <a:rPr lang="en-US" sz="2800" dirty="0"/>
              <a:t> </a:t>
            </a:r>
            <a:r>
              <a:rPr lang="en-US" sz="2800" dirty="0" err="1"/>
              <a:t>toplantı</a:t>
            </a:r>
            <a:r>
              <a:rPr lang="en-US" sz="2800" dirty="0"/>
              <a:t> </a:t>
            </a:r>
            <a:r>
              <a:rPr lang="en-US" sz="2800" dirty="0" err="1"/>
              <a:t>yapılmasını</a:t>
            </a:r>
            <a:r>
              <a:rPr lang="en-US" sz="2800" dirty="0"/>
              <a:t> </a:t>
            </a:r>
            <a:r>
              <a:rPr lang="en-US" sz="2800" dirty="0" err="1"/>
              <a:t>emretti</a:t>
            </a:r>
            <a:r>
              <a:rPr lang="en-US" sz="2800" dirty="0"/>
              <a:t>.</a:t>
            </a:r>
          </a:p>
          <a:p>
            <a:pPr algn="just"/>
            <a:endParaRPr lang="en-US" sz="2800" dirty="0"/>
          </a:p>
          <a:p>
            <a:pPr algn="just"/>
            <a:r>
              <a:rPr lang="en-US" sz="2800" dirty="0"/>
              <a:t>Haziran 1956’da Deniz Harp </a:t>
            </a:r>
            <a:r>
              <a:rPr lang="en-US" sz="2800" dirty="0" err="1"/>
              <a:t>Okulu’nda</a:t>
            </a:r>
            <a:r>
              <a:rPr lang="en-US" sz="2800" dirty="0"/>
              <a:t> “President’s Conference on the Fitness of American Youth – Amerikan </a:t>
            </a:r>
            <a:r>
              <a:rPr lang="en-US" sz="2800" dirty="0" err="1"/>
              <a:t>Gençliğinin</a:t>
            </a:r>
            <a:r>
              <a:rPr lang="en-US" sz="2800" dirty="0"/>
              <a:t> Fiziksel </a:t>
            </a:r>
            <a:r>
              <a:rPr lang="en-US" sz="2800" dirty="0" err="1"/>
              <a:t>Uygunluğu</a:t>
            </a:r>
            <a:r>
              <a:rPr lang="en-US" sz="2800" dirty="0"/>
              <a:t> </a:t>
            </a:r>
            <a:r>
              <a:rPr lang="en-US" sz="2800" dirty="0" err="1"/>
              <a:t>Konulu</a:t>
            </a:r>
            <a:r>
              <a:rPr lang="en-US" sz="2800" dirty="0"/>
              <a:t> </a:t>
            </a:r>
            <a:r>
              <a:rPr lang="en-US" sz="2800" dirty="0" err="1"/>
              <a:t>Başkanlık</a:t>
            </a:r>
            <a:r>
              <a:rPr lang="en-US" sz="2800" dirty="0"/>
              <a:t> </a:t>
            </a:r>
            <a:r>
              <a:rPr lang="en-US" sz="2800" dirty="0" err="1"/>
              <a:t>Konferansı</a:t>
            </a:r>
            <a:r>
              <a:rPr lang="en-US" sz="2800" dirty="0"/>
              <a:t>” </a:t>
            </a:r>
            <a:r>
              <a:rPr lang="en-US" sz="2800" dirty="0" err="1"/>
              <a:t>düzenlendi</a:t>
            </a:r>
            <a:r>
              <a:rPr lang="en-US" sz="2800" dirty="0"/>
              <a:t>.</a:t>
            </a:r>
          </a:p>
          <a:p>
            <a:pPr algn="just"/>
            <a:endParaRPr lang="en-US" sz="2800" dirty="0"/>
          </a:p>
          <a:p>
            <a:pPr algn="just"/>
            <a:r>
              <a:rPr lang="en-US" sz="2800" dirty="0" err="1"/>
              <a:t>Temmuz</a:t>
            </a:r>
            <a:r>
              <a:rPr lang="en-US" sz="2800" dirty="0"/>
              <a:t> 1956’da da Eisenhower </a:t>
            </a:r>
            <a:r>
              <a:rPr lang="en-US" sz="2800" dirty="0" err="1"/>
              <a:t>tarafından</a:t>
            </a:r>
            <a:r>
              <a:rPr lang="en-US" sz="2800" dirty="0"/>
              <a:t> </a:t>
            </a:r>
            <a:r>
              <a:rPr lang="en-US" sz="2800" dirty="0" err="1"/>
              <a:t>verilen</a:t>
            </a:r>
            <a:r>
              <a:rPr lang="en-US" sz="2800" dirty="0"/>
              <a:t> </a:t>
            </a:r>
            <a:r>
              <a:rPr lang="en-US" sz="2800" dirty="0" err="1"/>
              <a:t>emirle</a:t>
            </a:r>
            <a:r>
              <a:rPr lang="en-US" sz="2800" dirty="0"/>
              <a:t> “President's Council on Physical Fitness and Sports – </a:t>
            </a:r>
            <a:r>
              <a:rPr lang="en-US" sz="2800" dirty="0" err="1"/>
              <a:t>Başkanlık</a:t>
            </a:r>
            <a:r>
              <a:rPr lang="en-US" sz="2800" dirty="0"/>
              <a:t> Fiziksel </a:t>
            </a:r>
            <a:r>
              <a:rPr lang="en-US" sz="2800" dirty="0" err="1"/>
              <a:t>Uygunluk</a:t>
            </a:r>
            <a:r>
              <a:rPr lang="en-US" sz="2800" dirty="0"/>
              <a:t> ve Spor </a:t>
            </a:r>
            <a:r>
              <a:rPr lang="en-US" sz="2800" dirty="0" err="1"/>
              <a:t>Konseyi</a:t>
            </a:r>
            <a:r>
              <a:rPr lang="en-US" sz="2800" dirty="0"/>
              <a:t>” </a:t>
            </a:r>
            <a:r>
              <a:rPr lang="en-US" sz="2800" dirty="0" err="1"/>
              <a:t>kuruldu</a:t>
            </a:r>
            <a:r>
              <a:rPr lang="en-US" sz="2800" dirty="0"/>
              <a:t>.</a:t>
            </a:r>
          </a:p>
        </p:txBody>
      </p:sp>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Fiziksel </a:t>
            </a:r>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Uygunluk</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956708321"/>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en-US" sz="2800" b="1" dirty="0"/>
              <a:t>Aerobik Egzersiz: </a:t>
            </a:r>
            <a:r>
              <a:rPr lang="en-US" sz="2800" dirty="0" err="1"/>
              <a:t>Hareketin</a:t>
            </a:r>
            <a:r>
              <a:rPr lang="en-US" sz="2800" dirty="0"/>
              <a:t> </a:t>
            </a:r>
            <a:r>
              <a:rPr lang="en-US" sz="2800" dirty="0" err="1"/>
              <a:t>gerçekleştirilebilmesi</a:t>
            </a:r>
            <a:r>
              <a:rPr lang="en-US" sz="2800" dirty="0"/>
              <a:t> </a:t>
            </a:r>
            <a:r>
              <a:rPr lang="en-US" sz="2800" dirty="0" err="1"/>
              <a:t>için</a:t>
            </a:r>
            <a:r>
              <a:rPr lang="en-US" sz="2800" dirty="0"/>
              <a:t> </a:t>
            </a:r>
            <a:r>
              <a:rPr lang="en-US" sz="2800" dirty="0" err="1"/>
              <a:t>gereken</a:t>
            </a:r>
            <a:r>
              <a:rPr lang="en-US" sz="2800" dirty="0"/>
              <a:t> kassal </a:t>
            </a:r>
            <a:r>
              <a:rPr lang="en-US" sz="2800" dirty="0" err="1"/>
              <a:t>aktivite</a:t>
            </a:r>
            <a:r>
              <a:rPr lang="en-US" sz="2800" dirty="0"/>
              <a:t> </a:t>
            </a:r>
            <a:r>
              <a:rPr lang="en-US" sz="2800" dirty="0" err="1"/>
              <a:t>enerjisinin</a:t>
            </a:r>
            <a:r>
              <a:rPr lang="en-US" sz="2800" dirty="0"/>
              <a:t>, </a:t>
            </a:r>
            <a:r>
              <a:rPr lang="en-US" sz="2800" dirty="0" err="1"/>
              <a:t>sistem</a:t>
            </a:r>
            <a:r>
              <a:rPr lang="en-US" sz="2800" dirty="0"/>
              <a:t> </a:t>
            </a:r>
            <a:r>
              <a:rPr lang="en-US" sz="2800" dirty="0" err="1"/>
              <a:t>tarafından</a:t>
            </a:r>
            <a:r>
              <a:rPr lang="en-US" sz="2800" dirty="0"/>
              <a:t> </a:t>
            </a:r>
            <a:r>
              <a:rPr lang="en-US" sz="2800" dirty="0" err="1"/>
              <a:t>oksijen</a:t>
            </a:r>
            <a:r>
              <a:rPr lang="en-US" sz="2800" dirty="0"/>
              <a:t> </a:t>
            </a:r>
            <a:r>
              <a:rPr lang="en-US" sz="2800" dirty="0" err="1"/>
              <a:t>kullanılarak</a:t>
            </a:r>
            <a:r>
              <a:rPr lang="en-US" sz="2800" dirty="0"/>
              <a:t> </a:t>
            </a:r>
            <a:r>
              <a:rPr lang="en-US" sz="2800" dirty="0" err="1"/>
              <a:t>üretildiği</a:t>
            </a:r>
            <a:r>
              <a:rPr lang="en-US" sz="2800" dirty="0"/>
              <a:t>, </a:t>
            </a:r>
            <a:r>
              <a:rPr lang="en-US" sz="2800" dirty="0" err="1"/>
              <a:t>düşük</a:t>
            </a:r>
            <a:r>
              <a:rPr lang="en-US" sz="2800" dirty="0"/>
              <a:t> </a:t>
            </a:r>
            <a:r>
              <a:rPr lang="en-US" sz="2800" dirty="0" err="1"/>
              <a:t>yoğunluklu</a:t>
            </a:r>
            <a:r>
              <a:rPr lang="en-US" sz="2800" dirty="0"/>
              <a:t> </a:t>
            </a:r>
            <a:r>
              <a:rPr lang="en-US" sz="2800" dirty="0" err="1"/>
              <a:t>egzersizlerdir</a:t>
            </a:r>
            <a:r>
              <a:rPr lang="en-US" sz="2800" dirty="0"/>
              <a:t>.</a:t>
            </a:r>
          </a:p>
          <a:p>
            <a:pPr algn="just"/>
            <a:endParaRPr lang="en-US" sz="2800" b="1" dirty="0"/>
          </a:p>
          <a:p>
            <a:pPr algn="just"/>
            <a:r>
              <a:rPr lang="en-US" sz="2800" b="1" dirty="0" err="1"/>
              <a:t>Anaerobik</a:t>
            </a:r>
            <a:r>
              <a:rPr lang="en-US" sz="2800" b="1" dirty="0"/>
              <a:t> Egzersiz: </a:t>
            </a:r>
            <a:r>
              <a:rPr lang="en-US" sz="2800" dirty="0" err="1"/>
              <a:t>Kas</a:t>
            </a:r>
            <a:r>
              <a:rPr lang="en-US" sz="2800" dirty="0"/>
              <a:t> </a:t>
            </a:r>
            <a:r>
              <a:rPr lang="en-US" sz="2800" dirty="0" err="1"/>
              <a:t>kasılmaları</a:t>
            </a:r>
            <a:r>
              <a:rPr lang="en-US" sz="2800" dirty="0"/>
              <a:t> </a:t>
            </a:r>
            <a:r>
              <a:rPr lang="en-US" sz="2800" dirty="0" err="1"/>
              <a:t>ile</a:t>
            </a:r>
            <a:r>
              <a:rPr lang="en-US" sz="2800" dirty="0"/>
              <a:t> </a:t>
            </a:r>
            <a:r>
              <a:rPr lang="en-US" sz="2800" dirty="0" err="1"/>
              <a:t>hareketin</a:t>
            </a:r>
            <a:r>
              <a:rPr lang="en-US" sz="2800" dirty="0"/>
              <a:t> </a:t>
            </a:r>
            <a:r>
              <a:rPr lang="en-US" sz="2800" dirty="0" err="1"/>
              <a:t>gerçekleştirilebilmesi</a:t>
            </a:r>
            <a:r>
              <a:rPr lang="en-US" sz="2800" dirty="0"/>
              <a:t> </a:t>
            </a:r>
            <a:r>
              <a:rPr lang="en-US" sz="2800" dirty="0" err="1"/>
              <a:t>için</a:t>
            </a:r>
            <a:r>
              <a:rPr lang="en-US" sz="2800" dirty="0"/>
              <a:t> </a:t>
            </a:r>
            <a:r>
              <a:rPr lang="en-US" sz="2800" dirty="0" err="1"/>
              <a:t>üretilecek</a:t>
            </a:r>
            <a:r>
              <a:rPr lang="en-US" sz="2800" dirty="0"/>
              <a:t> </a:t>
            </a:r>
            <a:r>
              <a:rPr lang="en-US" sz="2800" dirty="0" err="1"/>
              <a:t>olan</a:t>
            </a:r>
            <a:r>
              <a:rPr lang="en-US" sz="2800" dirty="0"/>
              <a:t> </a:t>
            </a:r>
            <a:r>
              <a:rPr lang="en-US" sz="2800" dirty="0" err="1"/>
              <a:t>enerjinin</a:t>
            </a:r>
            <a:r>
              <a:rPr lang="en-US" sz="2800" dirty="0"/>
              <a:t> </a:t>
            </a:r>
            <a:r>
              <a:rPr lang="en-US" sz="2800" dirty="0" err="1"/>
              <a:t>oksijen</a:t>
            </a:r>
            <a:r>
              <a:rPr lang="en-US" sz="2800" dirty="0"/>
              <a:t> </a:t>
            </a:r>
            <a:r>
              <a:rPr lang="en-US" sz="2800" dirty="0" err="1"/>
              <a:t>kullanılmadan</a:t>
            </a:r>
            <a:r>
              <a:rPr lang="en-US" sz="2800" dirty="0"/>
              <a:t> </a:t>
            </a:r>
            <a:r>
              <a:rPr lang="en-US" sz="2800" dirty="0" err="1"/>
              <a:t>ya</a:t>
            </a:r>
            <a:r>
              <a:rPr lang="en-US" sz="2800" dirty="0"/>
              <a:t> da </a:t>
            </a:r>
            <a:r>
              <a:rPr lang="en-US" sz="2800" dirty="0" err="1"/>
              <a:t>çok</a:t>
            </a:r>
            <a:r>
              <a:rPr lang="en-US" sz="2800" dirty="0"/>
              <a:t> </a:t>
            </a:r>
            <a:r>
              <a:rPr lang="en-US" sz="2800" dirty="0" err="1"/>
              <a:t>az</a:t>
            </a:r>
            <a:r>
              <a:rPr lang="en-US" sz="2800" dirty="0"/>
              <a:t> </a:t>
            </a:r>
            <a:r>
              <a:rPr lang="en-US" sz="2800" dirty="0" err="1"/>
              <a:t>miktarda</a:t>
            </a:r>
            <a:r>
              <a:rPr lang="en-US" sz="2800" dirty="0"/>
              <a:t> </a:t>
            </a:r>
            <a:r>
              <a:rPr lang="en-US" sz="2800" dirty="0" err="1"/>
              <a:t>oksijen</a:t>
            </a:r>
            <a:r>
              <a:rPr lang="en-US" sz="2800" dirty="0"/>
              <a:t> </a:t>
            </a:r>
            <a:r>
              <a:rPr lang="en-US" sz="2800" dirty="0" err="1"/>
              <a:t>kullanılarak</a:t>
            </a:r>
            <a:r>
              <a:rPr lang="en-US" sz="2800" dirty="0"/>
              <a:t> </a:t>
            </a:r>
            <a:r>
              <a:rPr lang="en-US" sz="2800" dirty="0" err="1"/>
              <a:t>ortaya</a:t>
            </a:r>
            <a:r>
              <a:rPr lang="en-US" sz="2800" dirty="0"/>
              <a:t> </a:t>
            </a:r>
            <a:r>
              <a:rPr lang="en-US" sz="2800" dirty="0" err="1"/>
              <a:t>çıkarıldığı</a:t>
            </a:r>
            <a:r>
              <a:rPr lang="en-US" sz="2800" dirty="0"/>
              <a:t> </a:t>
            </a:r>
            <a:r>
              <a:rPr lang="en-US" sz="2800" dirty="0" err="1"/>
              <a:t>orta</a:t>
            </a:r>
            <a:r>
              <a:rPr lang="en-US" sz="2800" dirty="0"/>
              <a:t> </a:t>
            </a:r>
            <a:r>
              <a:rPr lang="en-US" sz="2800" dirty="0" err="1"/>
              <a:t>üstü</a:t>
            </a:r>
            <a:r>
              <a:rPr lang="en-US" sz="2800" dirty="0"/>
              <a:t> ve </a:t>
            </a:r>
            <a:r>
              <a:rPr lang="en-US" sz="2800" dirty="0" err="1"/>
              <a:t>yüksek</a:t>
            </a:r>
            <a:r>
              <a:rPr lang="en-US" sz="2800" dirty="0"/>
              <a:t> </a:t>
            </a:r>
            <a:r>
              <a:rPr lang="en-US" sz="2800" dirty="0" err="1"/>
              <a:t>şiddetteki</a:t>
            </a:r>
            <a:r>
              <a:rPr lang="en-US" sz="2800" dirty="0"/>
              <a:t> </a:t>
            </a:r>
            <a:r>
              <a:rPr lang="en-US" sz="2800" dirty="0" err="1"/>
              <a:t>egzersizlerdir</a:t>
            </a:r>
            <a:r>
              <a:rPr lang="en-US" sz="2800" dirty="0"/>
              <a:t>. </a:t>
            </a:r>
          </a:p>
        </p:txBody>
      </p:sp>
    </p:spTree>
    <p:extLst>
      <p:ext uri="{BB962C8B-B14F-4D97-AF65-F5344CB8AC3E}">
        <p14:creationId xmlns:p14="http://schemas.microsoft.com/office/powerpoint/2010/main" val="3287446900"/>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9643" y="1342024"/>
            <a:ext cx="11352714" cy="5693866"/>
          </a:xfrm>
          <a:prstGeom prst="rect">
            <a:avLst/>
          </a:prstGeom>
        </p:spPr>
        <p:txBody>
          <a:bodyPr wrap="square">
            <a:spAutoFit/>
          </a:bodyPr>
          <a:lstStyle/>
          <a:p>
            <a:pPr algn="just"/>
            <a:r>
              <a:rPr lang="en-US" sz="2800" b="1" dirty="0" err="1"/>
              <a:t>Antrenman</a:t>
            </a:r>
            <a:r>
              <a:rPr lang="en-US" sz="2800" b="1" dirty="0"/>
              <a:t>: </a:t>
            </a:r>
            <a:r>
              <a:rPr lang="en-US" sz="2800" dirty="0" err="1"/>
              <a:t>Belirli</a:t>
            </a:r>
            <a:r>
              <a:rPr lang="en-US" sz="2800" dirty="0"/>
              <a:t> </a:t>
            </a:r>
            <a:r>
              <a:rPr lang="en-US" sz="2800" dirty="0" err="1"/>
              <a:t>bir</a:t>
            </a:r>
            <a:r>
              <a:rPr lang="en-US" sz="2800" dirty="0"/>
              <a:t> </a:t>
            </a:r>
            <a:r>
              <a:rPr lang="en-US" sz="2800" dirty="0" err="1"/>
              <a:t>sistem</a:t>
            </a:r>
            <a:r>
              <a:rPr lang="en-US" sz="2800" dirty="0"/>
              <a:t> </a:t>
            </a:r>
            <a:r>
              <a:rPr lang="en-US" sz="2800" dirty="0" err="1"/>
              <a:t>içinde</a:t>
            </a:r>
            <a:r>
              <a:rPr lang="en-US" sz="2800" dirty="0"/>
              <a:t> </a:t>
            </a:r>
            <a:r>
              <a:rPr lang="en-US" sz="2800" dirty="0" err="1"/>
              <a:t>hedeflenen</a:t>
            </a:r>
            <a:r>
              <a:rPr lang="en-US" sz="2800" dirty="0"/>
              <a:t> </a:t>
            </a:r>
            <a:r>
              <a:rPr lang="en-US" sz="2800" dirty="0" err="1"/>
              <a:t>sportif</a:t>
            </a:r>
            <a:r>
              <a:rPr lang="en-US" sz="2800" dirty="0"/>
              <a:t> </a:t>
            </a:r>
            <a:r>
              <a:rPr lang="en-US" sz="2800" dirty="0" err="1"/>
              <a:t>performansı</a:t>
            </a:r>
            <a:r>
              <a:rPr lang="en-US" sz="2800" dirty="0"/>
              <a:t> </a:t>
            </a:r>
            <a:r>
              <a:rPr lang="en-US" sz="2800" dirty="0" err="1"/>
              <a:t>elde</a:t>
            </a:r>
            <a:r>
              <a:rPr lang="en-US" sz="2800" dirty="0"/>
              <a:t> </a:t>
            </a:r>
            <a:r>
              <a:rPr lang="en-US" sz="2800" dirty="0" err="1"/>
              <a:t>etmek</a:t>
            </a:r>
            <a:r>
              <a:rPr lang="en-US" sz="2800" dirty="0"/>
              <a:t> </a:t>
            </a:r>
            <a:r>
              <a:rPr lang="en-US" sz="2800" dirty="0" err="1"/>
              <a:t>için</a:t>
            </a:r>
            <a:r>
              <a:rPr lang="en-US" sz="2800" dirty="0"/>
              <a:t> </a:t>
            </a:r>
            <a:r>
              <a:rPr lang="en-US" sz="2800" dirty="0" err="1"/>
              <a:t>bir</a:t>
            </a:r>
            <a:r>
              <a:rPr lang="en-US" sz="2800" dirty="0"/>
              <a:t> program </a:t>
            </a:r>
            <a:r>
              <a:rPr lang="en-US" sz="2800" dirty="0" err="1"/>
              <a:t>çerçevesinde</a:t>
            </a:r>
            <a:r>
              <a:rPr lang="en-US" sz="2800" dirty="0"/>
              <a:t>, </a:t>
            </a:r>
            <a:r>
              <a:rPr lang="en-US" sz="2800" dirty="0" err="1"/>
              <a:t>sportif</a:t>
            </a:r>
            <a:r>
              <a:rPr lang="en-US" sz="2800" dirty="0"/>
              <a:t> </a:t>
            </a:r>
            <a:r>
              <a:rPr lang="en-US" sz="2800" dirty="0" err="1"/>
              <a:t>performans</a:t>
            </a:r>
            <a:r>
              <a:rPr lang="en-US" sz="2800" dirty="0"/>
              <a:t> </a:t>
            </a:r>
            <a:r>
              <a:rPr lang="en-US" sz="2800" dirty="0" err="1"/>
              <a:t>öğelerini</a:t>
            </a:r>
            <a:r>
              <a:rPr lang="en-US" sz="2800" dirty="0"/>
              <a:t> </a:t>
            </a:r>
            <a:r>
              <a:rPr lang="en-US" sz="2800" dirty="0" err="1"/>
              <a:t>geliştirmeye</a:t>
            </a:r>
            <a:r>
              <a:rPr lang="en-US" sz="2800" dirty="0"/>
              <a:t> </a:t>
            </a:r>
            <a:r>
              <a:rPr lang="en-US" sz="2800" dirty="0" err="1"/>
              <a:t>yönelik</a:t>
            </a:r>
            <a:r>
              <a:rPr lang="en-US" sz="2800" dirty="0"/>
              <a:t> </a:t>
            </a:r>
            <a:r>
              <a:rPr lang="en-US" sz="2800" dirty="0" err="1"/>
              <a:t>çalışmaların</a:t>
            </a:r>
            <a:r>
              <a:rPr lang="en-US" sz="2800" dirty="0"/>
              <a:t> </a:t>
            </a:r>
            <a:r>
              <a:rPr lang="en-US" sz="2800" dirty="0" err="1"/>
              <a:t>tümüdür</a:t>
            </a:r>
            <a:r>
              <a:rPr lang="en-US" sz="2800" dirty="0"/>
              <a:t>. </a:t>
            </a:r>
          </a:p>
          <a:p>
            <a:pPr algn="just"/>
            <a:endParaRPr lang="en-US" sz="2800" dirty="0"/>
          </a:p>
          <a:p>
            <a:pPr algn="just"/>
            <a:r>
              <a:rPr lang="en-US" sz="2800" b="1" dirty="0" err="1"/>
              <a:t>Bazal</a:t>
            </a:r>
            <a:r>
              <a:rPr lang="en-US" sz="2800" b="1" dirty="0"/>
              <a:t> </a:t>
            </a:r>
            <a:r>
              <a:rPr lang="en-US" sz="2800" b="1" dirty="0" err="1"/>
              <a:t>Nabız</a:t>
            </a:r>
            <a:r>
              <a:rPr lang="en-US" sz="2800" b="1" dirty="0"/>
              <a:t>: </a:t>
            </a:r>
            <a:r>
              <a:rPr lang="en-US" sz="2800" dirty="0" err="1"/>
              <a:t>Kişinin</a:t>
            </a:r>
            <a:r>
              <a:rPr lang="en-US" sz="2800" dirty="0"/>
              <a:t> </a:t>
            </a:r>
            <a:r>
              <a:rPr lang="en-US" sz="2800" dirty="0" err="1"/>
              <a:t>istirahat</a:t>
            </a:r>
            <a:r>
              <a:rPr lang="en-US" sz="2800" dirty="0"/>
              <a:t> </a:t>
            </a:r>
            <a:r>
              <a:rPr lang="en-US" sz="2800" dirty="0" err="1"/>
              <a:t>halinde</a:t>
            </a:r>
            <a:r>
              <a:rPr lang="en-US" sz="2800" dirty="0"/>
              <a:t> </a:t>
            </a:r>
            <a:r>
              <a:rPr lang="en-US" sz="2800" dirty="0" err="1"/>
              <a:t>iken</a:t>
            </a:r>
            <a:r>
              <a:rPr lang="en-US" sz="2800" dirty="0"/>
              <a:t> </a:t>
            </a:r>
            <a:r>
              <a:rPr lang="en-US" sz="2800" dirty="0" err="1"/>
              <a:t>ölçülen</a:t>
            </a:r>
            <a:r>
              <a:rPr lang="en-US" sz="2800" dirty="0"/>
              <a:t> </a:t>
            </a:r>
            <a:r>
              <a:rPr lang="en-US" sz="2800" dirty="0" err="1"/>
              <a:t>kalp</a:t>
            </a:r>
            <a:r>
              <a:rPr lang="en-US" sz="2800" dirty="0"/>
              <a:t> </a:t>
            </a:r>
            <a:r>
              <a:rPr lang="en-US" sz="2800" dirty="0" err="1"/>
              <a:t>atım</a:t>
            </a:r>
            <a:r>
              <a:rPr lang="en-US" sz="2800" dirty="0"/>
              <a:t> </a:t>
            </a:r>
            <a:r>
              <a:rPr lang="en-US" sz="2800" dirty="0" err="1"/>
              <a:t>sayısıdır</a:t>
            </a:r>
            <a:r>
              <a:rPr lang="en-US" sz="2800" dirty="0"/>
              <a:t>. </a:t>
            </a:r>
            <a:r>
              <a:rPr lang="en-US" sz="2800" dirty="0" err="1"/>
              <a:t>Vücudun</a:t>
            </a:r>
            <a:r>
              <a:rPr lang="en-US" sz="2800" dirty="0"/>
              <a:t> </a:t>
            </a:r>
            <a:r>
              <a:rPr lang="en-US" sz="2800" dirty="0" err="1"/>
              <a:t>istirahat</a:t>
            </a:r>
            <a:r>
              <a:rPr lang="en-US" sz="2800" dirty="0"/>
              <a:t> </a:t>
            </a:r>
            <a:r>
              <a:rPr lang="en-US" sz="2800" dirty="0" err="1"/>
              <a:t>etmiş</a:t>
            </a:r>
            <a:r>
              <a:rPr lang="en-US" sz="2800" dirty="0"/>
              <a:t> </a:t>
            </a:r>
            <a:r>
              <a:rPr lang="en-US" sz="2800" dirty="0" err="1"/>
              <a:t>olduğu</a:t>
            </a:r>
            <a:r>
              <a:rPr lang="en-US" sz="2800" dirty="0"/>
              <a:t> </a:t>
            </a:r>
            <a:r>
              <a:rPr lang="en-US" sz="2800" dirty="0" err="1"/>
              <a:t>anda</a:t>
            </a:r>
            <a:r>
              <a:rPr lang="en-US" sz="2800" dirty="0"/>
              <a:t>, </a:t>
            </a:r>
            <a:r>
              <a:rPr lang="en-US" sz="2800" dirty="0" err="1"/>
              <a:t>tercihen</a:t>
            </a:r>
            <a:r>
              <a:rPr lang="en-US" sz="2800" dirty="0"/>
              <a:t> </a:t>
            </a:r>
            <a:r>
              <a:rPr lang="en-US" sz="2800" dirty="0" err="1"/>
              <a:t>sabah</a:t>
            </a:r>
            <a:r>
              <a:rPr lang="en-US" sz="2800" dirty="0"/>
              <a:t> </a:t>
            </a:r>
            <a:r>
              <a:rPr lang="en-US" sz="2800" dirty="0" err="1"/>
              <a:t>uyandıktan</a:t>
            </a:r>
            <a:r>
              <a:rPr lang="en-US" sz="2800" dirty="0"/>
              <a:t> </a:t>
            </a:r>
            <a:r>
              <a:rPr lang="en-US" sz="2800" dirty="0" err="1"/>
              <a:t>sonra</a:t>
            </a:r>
            <a:r>
              <a:rPr lang="en-US" sz="2800" dirty="0"/>
              <a:t>, </a:t>
            </a:r>
            <a:r>
              <a:rPr lang="en-US" sz="2800" dirty="0" err="1"/>
              <a:t>ölçülen</a:t>
            </a:r>
            <a:r>
              <a:rPr lang="en-US" sz="2800" dirty="0"/>
              <a:t> </a:t>
            </a:r>
            <a:r>
              <a:rPr lang="en-US" sz="2800" dirty="0" err="1"/>
              <a:t>nabız</a:t>
            </a:r>
            <a:r>
              <a:rPr lang="en-US" sz="2800" dirty="0"/>
              <a:t> </a:t>
            </a:r>
            <a:r>
              <a:rPr lang="en-US" sz="2800" dirty="0" err="1"/>
              <a:t>sayısıdır</a:t>
            </a:r>
            <a:r>
              <a:rPr lang="en-US" sz="2800" dirty="0"/>
              <a:t>. </a:t>
            </a:r>
            <a:r>
              <a:rPr lang="en-US" sz="2800" dirty="0" err="1"/>
              <a:t>İstirahat</a:t>
            </a:r>
            <a:r>
              <a:rPr lang="en-US" sz="2800" dirty="0"/>
              <a:t> </a:t>
            </a:r>
            <a:r>
              <a:rPr lang="en-US" sz="2800" dirty="0" err="1"/>
              <a:t>nabzı</a:t>
            </a:r>
            <a:r>
              <a:rPr lang="en-US" sz="2800" dirty="0"/>
              <a:t> </a:t>
            </a:r>
            <a:r>
              <a:rPr lang="en-US" sz="2800" dirty="0" err="1"/>
              <a:t>olarak</a:t>
            </a:r>
            <a:r>
              <a:rPr lang="en-US" sz="2800" dirty="0"/>
              <a:t> da </a:t>
            </a:r>
            <a:r>
              <a:rPr lang="en-US" sz="2800" err="1"/>
              <a:t>adlandırılır</a:t>
            </a:r>
            <a:r>
              <a:rPr lang="en-US" sz="2800"/>
              <a:t>.</a:t>
            </a:r>
            <a:endParaRPr lang="tr-TR" sz="2800"/>
          </a:p>
          <a:p>
            <a:pPr algn="just"/>
            <a:endParaRPr lang="tr-TR" sz="2800"/>
          </a:p>
          <a:p>
            <a:pPr algn="just"/>
            <a:r>
              <a:rPr lang="tr-TR" sz="2800" b="1"/>
              <a:t>Bileşik Motor Özellikler: </a:t>
            </a:r>
            <a:r>
              <a:rPr lang="tr-TR" sz="2800"/>
              <a:t>Temel motor özellikleri oluşturan bileşenlerin birlikte ortaya çıkarttığı özelliklerdir. Ör: Kuvvet + Sürat &gt; Güç</a:t>
            </a:r>
          </a:p>
          <a:p>
            <a:pPr algn="just"/>
            <a:r>
              <a:rPr lang="tr-TR" sz="2800"/>
              <a:t>(Patlayıcı kuvvet, kuvvette devamlılık, süratte devamlılık, çeviklik,</a:t>
            </a:r>
          </a:p>
          <a:p>
            <a:pPr algn="just"/>
            <a:r>
              <a:rPr lang="tr-TR" sz="2800"/>
              <a:t>dinamik esneklik, dinamik denge vb.)</a:t>
            </a:r>
          </a:p>
          <a:p>
            <a:pPr algn="just"/>
            <a:endParaRPr lang="en-US" sz="2800" dirty="0"/>
          </a:p>
        </p:txBody>
      </p:sp>
    </p:spTree>
    <p:extLst>
      <p:ext uri="{BB962C8B-B14F-4D97-AF65-F5344CB8AC3E}">
        <p14:creationId xmlns:p14="http://schemas.microsoft.com/office/powerpoint/2010/main" val="1895067299"/>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242235" y="1109901"/>
            <a:ext cx="11627035" cy="5262979"/>
          </a:xfrm>
          <a:prstGeom prst="rect">
            <a:avLst/>
          </a:prstGeom>
        </p:spPr>
        <p:txBody>
          <a:bodyPr wrap="square">
            <a:spAutoFit/>
          </a:bodyPr>
          <a:lstStyle/>
          <a:p>
            <a:pPr algn="just"/>
            <a:r>
              <a:rPr lang="en-US" sz="2800" b="1" dirty="0" err="1"/>
              <a:t>Beceri</a:t>
            </a:r>
            <a:r>
              <a:rPr lang="en-US" sz="2800" b="1" dirty="0"/>
              <a:t> </a:t>
            </a:r>
            <a:r>
              <a:rPr lang="en-US" sz="2800" b="1" dirty="0" err="1"/>
              <a:t>ile</a:t>
            </a:r>
            <a:r>
              <a:rPr lang="en-US" sz="2800" b="1" dirty="0"/>
              <a:t> </a:t>
            </a:r>
            <a:r>
              <a:rPr lang="en-US" sz="2800" b="1" dirty="0" err="1"/>
              <a:t>İlgili</a:t>
            </a:r>
            <a:r>
              <a:rPr lang="en-US" sz="2800" b="1" dirty="0"/>
              <a:t> Fiziksel </a:t>
            </a:r>
            <a:r>
              <a:rPr lang="en-US" sz="2800" b="1" dirty="0" err="1"/>
              <a:t>Uygunluk</a:t>
            </a:r>
            <a:r>
              <a:rPr lang="en-US" sz="2800" b="1" dirty="0"/>
              <a:t>: </a:t>
            </a:r>
            <a:r>
              <a:rPr lang="en-US" sz="2800" dirty="0"/>
              <a:t>Bu </a:t>
            </a:r>
            <a:r>
              <a:rPr lang="en-US" sz="2800" dirty="0" err="1"/>
              <a:t>terim</a:t>
            </a:r>
            <a:r>
              <a:rPr lang="en-US" sz="2800" dirty="0"/>
              <a:t> </a:t>
            </a:r>
            <a:r>
              <a:rPr lang="en-US" sz="2800" dirty="0" err="1"/>
              <a:t>fiziksel</a:t>
            </a:r>
            <a:r>
              <a:rPr lang="en-US" sz="2800" dirty="0"/>
              <a:t> </a:t>
            </a:r>
            <a:r>
              <a:rPr lang="en-US" sz="2800" dirty="0" err="1"/>
              <a:t>uygunluk</a:t>
            </a:r>
            <a:r>
              <a:rPr lang="en-US" sz="2800" dirty="0"/>
              <a:t> </a:t>
            </a:r>
            <a:r>
              <a:rPr lang="en-US" sz="2800" dirty="0" err="1"/>
              <a:t>ile</a:t>
            </a:r>
            <a:r>
              <a:rPr lang="en-US" sz="2800" dirty="0"/>
              <a:t> </a:t>
            </a:r>
            <a:r>
              <a:rPr lang="en-US" sz="2800" dirty="0" err="1"/>
              <a:t>ilgili</a:t>
            </a:r>
            <a:r>
              <a:rPr lang="en-US" sz="2800" dirty="0"/>
              <a:t> </a:t>
            </a:r>
            <a:r>
              <a:rPr lang="en-US" sz="2800" dirty="0" err="1"/>
              <a:t>olan</a:t>
            </a:r>
            <a:r>
              <a:rPr lang="en-US" sz="2800" dirty="0"/>
              <a:t> motor </a:t>
            </a:r>
            <a:r>
              <a:rPr lang="en-US" sz="2800" dirty="0" err="1"/>
              <a:t>beceri</a:t>
            </a:r>
            <a:r>
              <a:rPr lang="en-US" sz="2800" dirty="0"/>
              <a:t> ve </a:t>
            </a:r>
            <a:r>
              <a:rPr lang="en-US" sz="2800" dirty="0" err="1"/>
              <a:t>sportif</a:t>
            </a:r>
            <a:r>
              <a:rPr lang="en-US" sz="2800" dirty="0"/>
              <a:t> </a:t>
            </a:r>
            <a:r>
              <a:rPr lang="en-US" sz="2800" dirty="0" err="1"/>
              <a:t>performans</a:t>
            </a:r>
            <a:r>
              <a:rPr lang="en-US" sz="2800" dirty="0"/>
              <a:t> </a:t>
            </a:r>
            <a:r>
              <a:rPr lang="en-US" sz="2800" err="1"/>
              <a:t>öğelerini</a:t>
            </a:r>
            <a:r>
              <a:rPr lang="en-US" sz="2800"/>
              <a:t> içermekteydi. </a:t>
            </a:r>
            <a:r>
              <a:rPr lang="en-US" sz="2800" dirty="0"/>
              <a:t>Bu </a:t>
            </a:r>
            <a:r>
              <a:rPr lang="en-US" sz="2800" dirty="0" err="1"/>
              <a:t>öğeler</a:t>
            </a:r>
            <a:r>
              <a:rPr lang="en-US" sz="2800" dirty="0"/>
              <a:t> </a:t>
            </a:r>
            <a:r>
              <a:rPr lang="en-US" sz="2800" dirty="0" err="1"/>
              <a:t>genel</a:t>
            </a:r>
            <a:r>
              <a:rPr lang="en-US" sz="2800" dirty="0"/>
              <a:t> </a:t>
            </a:r>
            <a:r>
              <a:rPr lang="en-US" sz="2800" dirty="0" err="1"/>
              <a:t>olarak</a:t>
            </a:r>
            <a:r>
              <a:rPr lang="en-US" sz="2800" dirty="0"/>
              <a:t> </a:t>
            </a:r>
            <a:r>
              <a:rPr lang="en-US" sz="2800" dirty="0" err="1"/>
              <a:t>çeviklik</a:t>
            </a:r>
            <a:r>
              <a:rPr lang="en-US" sz="2800" dirty="0"/>
              <a:t>, </a:t>
            </a:r>
            <a:r>
              <a:rPr lang="en-US" sz="2800" dirty="0" err="1"/>
              <a:t>denge</a:t>
            </a:r>
            <a:r>
              <a:rPr lang="en-US" sz="2800" dirty="0"/>
              <a:t>, </a:t>
            </a:r>
            <a:r>
              <a:rPr lang="en-US" sz="2800" dirty="0" err="1"/>
              <a:t>kuvvet</a:t>
            </a:r>
            <a:r>
              <a:rPr lang="en-US" sz="2800" dirty="0"/>
              <a:t>, </a:t>
            </a:r>
            <a:r>
              <a:rPr lang="en-US" sz="2800" dirty="0" err="1"/>
              <a:t>hız</a:t>
            </a:r>
            <a:r>
              <a:rPr lang="en-US" sz="2800" dirty="0"/>
              <a:t> ve </a:t>
            </a:r>
            <a:r>
              <a:rPr lang="en-US" sz="2800" dirty="0" err="1"/>
              <a:t>reaksiyon</a:t>
            </a:r>
            <a:r>
              <a:rPr lang="en-US" sz="2800" dirty="0"/>
              <a:t> </a:t>
            </a:r>
            <a:r>
              <a:rPr lang="en-US" sz="2800" dirty="0" err="1"/>
              <a:t>zamanı</a:t>
            </a:r>
            <a:r>
              <a:rPr lang="en-US" sz="2800" dirty="0"/>
              <a:t> </a:t>
            </a:r>
            <a:r>
              <a:rPr lang="en-US" sz="2800" err="1"/>
              <a:t>olarak</a:t>
            </a:r>
            <a:r>
              <a:rPr lang="en-US" sz="2800"/>
              <a:t> tanımlanırlardı. Yeni fiziksel uygunluk sınıflandırmasında yer almamaktadır.</a:t>
            </a:r>
            <a:endParaRPr lang="en-US" sz="2800" dirty="0"/>
          </a:p>
          <a:p>
            <a:pPr algn="just"/>
            <a:endParaRPr lang="en-US" sz="2800" dirty="0"/>
          </a:p>
          <a:p>
            <a:pPr algn="just"/>
            <a:r>
              <a:rPr lang="en-US" sz="2800" b="1" dirty="0" err="1"/>
              <a:t>Çeviklik</a:t>
            </a:r>
            <a:r>
              <a:rPr lang="en-US" sz="2800" b="1" dirty="0"/>
              <a:t>: </a:t>
            </a:r>
            <a:r>
              <a:rPr lang="en-US" sz="2800" dirty="0" err="1"/>
              <a:t>Vücudun</a:t>
            </a:r>
            <a:r>
              <a:rPr lang="en-US" sz="2800" dirty="0"/>
              <a:t> </a:t>
            </a:r>
            <a:r>
              <a:rPr lang="en-US" sz="2800" dirty="0" err="1"/>
              <a:t>hızlı</a:t>
            </a:r>
            <a:r>
              <a:rPr lang="en-US" sz="2800" dirty="0"/>
              <a:t> ve </a:t>
            </a:r>
            <a:r>
              <a:rPr lang="en-US" sz="2800" dirty="0" err="1"/>
              <a:t>doğru</a:t>
            </a:r>
            <a:r>
              <a:rPr lang="en-US" sz="2800" dirty="0"/>
              <a:t> </a:t>
            </a:r>
            <a:r>
              <a:rPr lang="en-US" sz="2800" dirty="0" err="1"/>
              <a:t>biçimde</a:t>
            </a:r>
            <a:r>
              <a:rPr lang="en-US" sz="2800" dirty="0"/>
              <a:t> </a:t>
            </a:r>
            <a:r>
              <a:rPr lang="en-US" sz="2800" dirty="0" err="1"/>
              <a:t>hareket</a:t>
            </a:r>
            <a:r>
              <a:rPr lang="en-US" sz="2800" dirty="0"/>
              <a:t> </a:t>
            </a:r>
            <a:r>
              <a:rPr lang="en-US" sz="2800" dirty="0" err="1"/>
              <a:t>ettirilebilmesi</a:t>
            </a:r>
            <a:r>
              <a:rPr lang="en-US" sz="2800" dirty="0"/>
              <a:t> </a:t>
            </a:r>
            <a:r>
              <a:rPr lang="en-US" sz="2800" dirty="0" err="1"/>
              <a:t>yeteneğini</a:t>
            </a:r>
            <a:r>
              <a:rPr lang="en-US" sz="2800" dirty="0"/>
              <a:t> </a:t>
            </a:r>
            <a:r>
              <a:rPr lang="en-US" sz="2800" dirty="0" err="1"/>
              <a:t>ifade</a:t>
            </a:r>
            <a:r>
              <a:rPr lang="en-US" sz="2800" dirty="0"/>
              <a:t> </a:t>
            </a:r>
            <a:r>
              <a:rPr lang="en-US" sz="2800" dirty="0" err="1"/>
              <a:t>eder</a:t>
            </a:r>
            <a:r>
              <a:rPr lang="en-US" sz="2800"/>
              <a:t>. Yeni fiziksel uygunluk sınıflandırmasında Nörolojik Uygunluk başlığı altında yer almaktadır.</a:t>
            </a:r>
          </a:p>
          <a:p>
            <a:pPr algn="just"/>
            <a:endParaRPr lang="en-US" sz="2800" b="1" dirty="0"/>
          </a:p>
          <a:p>
            <a:pPr algn="just"/>
            <a:r>
              <a:rPr lang="en-US" sz="2800" b="1" dirty="0" err="1"/>
              <a:t>Denge</a:t>
            </a:r>
            <a:r>
              <a:rPr lang="en-US" sz="2800" b="1" dirty="0"/>
              <a:t>: </a:t>
            </a:r>
            <a:r>
              <a:rPr lang="en-US" sz="2800" dirty="0" err="1"/>
              <a:t>Durağan</a:t>
            </a:r>
            <a:r>
              <a:rPr lang="en-US" sz="2800" dirty="0"/>
              <a:t> </a:t>
            </a:r>
            <a:r>
              <a:rPr lang="en-US" sz="2800" dirty="0" err="1"/>
              <a:t>ya</a:t>
            </a:r>
            <a:r>
              <a:rPr lang="en-US" sz="2800" dirty="0"/>
              <a:t> da </a:t>
            </a:r>
            <a:r>
              <a:rPr lang="en-US" sz="2800" dirty="0" err="1"/>
              <a:t>hareket</a:t>
            </a:r>
            <a:r>
              <a:rPr lang="en-US" sz="2800" dirty="0"/>
              <a:t> </a:t>
            </a:r>
            <a:r>
              <a:rPr lang="en-US" sz="2800" dirty="0" err="1"/>
              <a:t>halinde</a:t>
            </a:r>
            <a:r>
              <a:rPr lang="en-US" sz="2800" dirty="0"/>
              <a:t> </a:t>
            </a:r>
            <a:r>
              <a:rPr lang="en-US" sz="2800" dirty="0" err="1"/>
              <a:t>iken</a:t>
            </a:r>
            <a:r>
              <a:rPr lang="en-US" sz="2800" dirty="0"/>
              <a:t> </a:t>
            </a:r>
            <a:r>
              <a:rPr lang="en-US" sz="2800" dirty="0" err="1"/>
              <a:t>vücudun</a:t>
            </a:r>
            <a:r>
              <a:rPr lang="en-US" sz="2800" dirty="0"/>
              <a:t> </a:t>
            </a:r>
            <a:r>
              <a:rPr lang="en-US" sz="2800" dirty="0" err="1"/>
              <a:t>dengede</a:t>
            </a:r>
            <a:r>
              <a:rPr lang="en-US" sz="2800" dirty="0"/>
              <a:t> </a:t>
            </a:r>
            <a:r>
              <a:rPr lang="en-US" sz="2800" dirty="0" err="1"/>
              <a:t>tutulabilmesi</a:t>
            </a:r>
            <a:r>
              <a:rPr lang="en-US" sz="2800" dirty="0"/>
              <a:t> </a:t>
            </a:r>
            <a:r>
              <a:rPr lang="en-US" sz="2800" dirty="0" err="1"/>
              <a:t>yeteneğini</a:t>
            </a:r>
            <a:r>
              <a:rPr lang="en-US" sz="2800" dirty="0"/>
              <a:t> </a:t>
            </a:r>
            <a:r>
              <a:rPr lang="en-US" sz="2800" dirty="0" err="1"/>
              <a:t>ifade</a:t>
            </a:r>
            <a:r>
              <a:rPr lang="en-US" sz="2800" dirty="0"/>
              <a:t> </a:t>
            </a:r>
            <a:r>
              <a:rPr lang="en-US" sz="2800" dirty="0" err="1"/>
              <a:t>eder</a:t>
            </a:r>
            <a:r>
              <a:rPr lang="en-US" sz="2800" dirty="0"/>
              <a:t>. </a:t>
            </a:r>
            <a:r>
              <a:rPr lang="en-US" sz="2800" dirty="0" err="1"/>
              <a:t>Genelde</a:t>
            </a:r>
            <a:r>
              <a:rPr lang="en-US" sz="2800" dirty="0"/>
              <a:t> </a:t>
            </a:r>
            <a:r>
              <a:rPr lang="en-US" sz="2800" dirty="0" err="1"/>
              <a:t>statik</a:t>
            </a:r>
            <a:r>
              <a:rPr lang="en-US" sz="2800" dirty="0"/>
              <a:t> ve </a:t>
            </a:r>
            <a:r>
              <a:rPr lang="en-US" sz="2800" dirty="0" err="1"/>
              <a:t>dinamik</a:t>
            </a:r>
            <a:r>
              <a:rPr lang="en-US" sz="2800" dirty="0"/>
              <a:t> </a:t>
            </a:r>
            <a:r>
              <a:rPr lang="en-US" sz="2800" dirty="0" err="1"/>
              <a:t>olarak</a:t>
            </a:r>
            <a:r>
              <a:rPr lang="en-US" sz="2800" dirty="0"/>
              <a:t> </a:t>
            </a:r>
            <a:r>
              <a:rPr lang="en-US" sz="2800" dirty="0" err="1"/>
              <a:t>iki</a:t>
            </a:r>
            <a:r>
              <a:rPr lang="en-US" sz="2800" dirty="0"/>
              <a:t> </a:t>
            </a:r>
            <a:r>
              <a:rPr lang="en-US" sz="2800" dirty="0" err="1"/>
              <a:t>grupta</a:t>
            </a:r>
            <a:r>
              <a:rPr lang="en-US" sz="2800" dirty="0"/>
              <a:t> </a:t>
            </a:r>
            <a:r>
              <a:rPr lang="en-US" sz="2800" err="1"/>
              <a:t>incelenir</a:t>
            </a:r>
            <a:r>
              <a:rPr lang="en-US" sz="2800"/>
              <a:t>. Yeni fiziksel uygunluk sınıflandırmasında Nörolojik Uygunluk başlığı altında</a:t>
            </a:r>
            <a:r>
              <a:rPr lang="tr-TR" sz="2800"/>
              <a:t>dır</a:t>
            </a:r>
            <a:r>
              <a:rPr lang="en-US" sz="2800"/>
              <a:t>.</a:t>
            </a:r>
          </a:p>
        </p:txBody>
      </p:sp>
    </p:spTree>
    <p:extLst>
      <p:ext uri="{BB962C8B-B14F-4D97-AF65-F5344CB8AC3E}">
        <p14:creationId xmlns:p14="http://schemas.microsoft.com/office/powerpoint/2010/main" val="356766184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Egzersiz</a:t>
            </a:r>
            <a:r>
              <a:rPr lang="en-US" sz="2800" b="1" dirty="0"/>
              <a:t>:</a:t>
            </a:r>
            <a:r>
              <a:rPr lang="tr-TR" sz="2800" b="1" dirty="0"/>
              <a:t> </a:t>
            </a:r>
            <a:r>
              <a:rPr lang="tr-TR" sz="2800" dirty="0"/>
              <a:t>Fiziksel uygunluğa katkıda bulunmak amacıyla serbest zaman aktivitesi olarak yapılan fiziksel faaliyetlerdir. </a:t>
            </a:r>
            <a:endParaRPr lang="en-US" sz="2800" dirty="0"/>
          </a:p>
          <a:p>
            <a:pPr algn="just"/>
            <a:endParaRPr lang="tr-TR" sz="2800" dirty="0"/>
          </a:p>
          <a:p>
            <a:pPr algn="just"/>
            <a:r>
              <a:rPr lang="tr-TR" sz="2800" b="1" dirty="0"/>
              <a:t>Esneklik</a:t>
            </a:r>
            <a:r>
              <a:rPr lang="en-US" sz="2800" b="1" dirty="0"/>
              <a:t>:</a:t>
            </a:r>
            <a:r>
              <a:rPr lang="tr-TR" sz="2800" b="1" dirty="0"/>
              <a:t> </a:t>
            </a:r>
            <a:r>
              <a:rPr lang="tr-TR" sz="2800" dirty="0"/>
              <a:t>Eklemlerin hareket edebilme açılarını belirten terimdir. Esneklik her ekleme özeldir. Kardiyovasküler uygunluğun değerlendirilmesindeki kriterlerin belirli olmasının aksine, esnekliğin değerlendirilmesinde genel bir kriter tablosu bulunmamaktadır. </a:t>
            </a:r>
          </a:p>
        </p:txBody>
      </p:sp>
    </p:spTree>
    <p:extLst>
      <p:ext uri="{BB962C8B-B14F-4D97-AF65-F5344CB8AC3E}">
        <p14:creationId xmlns:p14="http://schemas.microsoft.com/office/powerpoint/2010/main" val="625188602"/>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2677656"/>
          </a:xfrm>
          <a:prstGeom prst="rect">
            <a:avLst/>
          </a:prstGeom>
        </p:spPr>
        <p:txBody>
          <a:bodyPr wrap="square">
            <a:spAutoFit/>
          </a:bodyPr>
          <a:lstStyle/>
          <a:p>
            <a:pPr algn="just"/>
            <a:r>
              <a:rPr lang="tr-TR" sz="2800" b="1" dirty="0"/>
              <a:t>Fiziksel Aktivite</a:t>
            </a:r>
            <a:r>
              <a:rPr lang="en-US" sz="2800" b="1" dirty="0"/>
              <a:t>:</a:t>
            </a:r>
            <a:r>
              <a:rPr lang="tr-TR" sz="2800" b="1" dirty="0"/>
              <a:t> </a:t>
            </a:r>
            <a:r>
              <a:rPr lang="tr-TR" sz="2800" dirty="0"/>
              <a:t>İskelet kaslarının kasılması ile meydana gelen ve enerji hacanımını arttıran bedensel hareketlerdir.</a:t>
            </a:r>
            <a:endParaRPr lang="en-US" sz="2800" dirty="0"/>
          </a:p>
          <a:p>
            <a:pPr algn="just"/>
            <a:endParaRPr lang="tr-TR" sz="2800" dirty="0"/>
          </a:p>
          <a:p>
            <a:pPr algn="just"/>
            <a:r>
              <a:rPr lang="tr-TR" sz="2800" b="1" dirty="0"/>
              <a:t>Fizyolojik Uygunluk</a:t>
            </a:r>
            <a:r>
              <a:rPr lang="en-US" sz="2800" b="1" dirty="0"/>
              <a:t>:</a:t>
            </a:r>
            <a:r>
              <a:rPr lang="tr-TR" sz="2800" dirty="0"/>
              <a:t> Fiziksel uygunluğun performansa bağlı olmayan (biyolojik sistemler) bileşenlerini (metabolik uygunluk, morfolojik uygunluk ve kemik yapısı) ifade eder.</a:t>
            </a:r>
            <a:endParaRPr lang="en-US" sz="4000" dirty="0"/>
          </a:p>
        </p:txBody>
      </p:sp>
    </p:spTree>
    <p:extLst>
      <p:ext uri="{BB962C8B-B14F-4D97-AF65-F5344CB8AC3E}">
        <p14:creationId xmlns:p14="http://schemas.microsoft.com/office/powerpoint/2010/main" val="965281483"/>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508543" y="1308727"/>
            <a:ext cx="11352714" cy="5339923"/>
          </a:xfrm>
          <a:prstGeom prst="rect">
            <a:avLst/>
          </a:prstGeom>
        </p:spPr>
        <p:txBody>
          <a:bodyPr wrap="square">
            <a:spAutoFit/>
          </a:bodyPr>
          <a:lstStyle/>
          <a:p>
            <a:pPr algn="just"/>
            <a:r>
              <a:rPr lang="tr-TR" sz="2800" b="1" dirty="0"/>
              <a:t>Güç</a:t>
            </a:r>
            <a:r>
              <a:rPr lang="en-US" sz="2800" b="1" dirty="0"/>
              <a:t>:</a:t>
            </a:r>
            <a:r>
              <a:rPr lang="tr-TR" sz="2800" dirty="0"/>
              <a:t> Bir işin yapılması esnasındaki verimi ifade eder. Güç, kuvvet ve hızın bileşimi olarak değerlendirilir. Ayrıca, kas kuvvetinin kısa sürede ortaya çıkarılabilmesi olarak da tanımlanır. Güce örnek olarak dikey sıçrama ve gülle atma verilebilir. Birim zamanda yapılan iş olarak da tanımlanır. İş ise, bir cismi bir yerden başka bir yere taşımak için gereken kuvvettir. İş, matematiksel olarak şöyle tanımlanır:</a:t>
            </a:r>
            <a:endParaRPr lang="en-US" sz="2800" dirty="0"/>
          </a:p>
          <a:p>
            <a:pPr algn="just"/>
            <a:endParaRPr lang="tr-TR" sz="1100" i="1" dirty="0"/>
          </a:p>
          <a:p>
            <a:pPr algn="just"/>
            <a:r>
              <a:rPr lang="tr-TR" sz="2800" i="1" dirty="0"/>
              <a:t>İş </a:t>
            </a:r>
            <a:r>
              <a:rPr lang="tr-TR" sz="2800" i="1"/>
              <a:t>= Uygulanan kuvvet x Yol</a:t>
            </a:r>
            <a:endParaRPr lang="en-US" sz="2800" i="1" dirty="0"/>
          </a:p>
          <a:p>
            <a:pPr algn="just"/>
            <a:endParaRPr lang="tr-TR" sz="1100" dirty="0"/>
          </a:p>
          <a:p>
            <a:pPr algn="just"/>
            <a:r>
              <a:rPr lang="tr-TR" sz="2800" dirty="0"/>
              <a:t>Bu sırada harcanan gücü hesaplamak için de, işi zamana bölmek gereklidir. Çünkü güç, birim zamanda yapılan işe eşittir</a:t>
            </a:r>
            <a:r>
              <a:rPr lang="tr-TR" sz="2800"/>
              <a:t>. Bu </a:t>
            </a:r>
            <a:r>
              <a:rPr lang="tr-TR" sz="2800" dirty="0"/>
              <a:t>durumda, güç ve kuvvet arasındaki ilişki şöyle tanımlanabilir:</a:t>
            </a:r>
            <a:endParaRPr lang="en-US" sz="2800" dirty="0"/>
          </a:p>
          <a:p>
            <a:pPr algn="just"/>
            <a:endParaRPr lang="tr-TR" sz="1100" dirty="0"/>
          </a:p>
          <a:p>
            <a:pPr algn="just"/>
            <a:r>
              <a:rPr lang="tr-TR" sz="2800" i="1" dirty="0"/>
              <a:t>Güç </a:t>
            </a:r>
            <a:r>
              <a:rPr lang="tr-TR" sz="2800" i="1"/>
              <a:t>= Uygulanan kuvvet </a:t>
            </a:r>
            <a:r>
              <a:rPr lang="tr-TR" sz="2800" i="1" dirty="0"/>
              <a:t>x Yol / </a:t>
            </a:r>
            <a:r>
              <a:rPr lang="tr-TR" sz="2800" i="1"/>
              <a:t>Zaman </a:t>
            </a:r>
            <a:r>
              <a:rPr lang="tr-TR" sz="2800" i="1">
                <a:sym typeface="Wingdings" panose="05000000000000000000" pitchFamily="2" charset="2"/>
              </a:rPr>
              <a:t>&gt;</a:t>
            </a:r>
            <a:r>
              <a:rPr lang="tr-TR" sz="2800" i="1"/>
              <a:t> </a:t>
            </a:r>
            <a:r>
              <a:rPr lang="tr-TR" sz="2800" i="1" dirty="0"/>
              <a:t>Güç = Kuvvet x Hız</a:t>
            </a:r>
          </a:p>
        </p:txBody>
      </p:sp>
    </p:spTree>
    <p:extLst>
      <p:ext uri="{BB962C8B-B14F-4D97-AF65-F5344CB8AC3E}">
        <p14:creationId xmlns:p14="http://schemas.microsoft.com/office/powerpoint/2010/main" val="887779724"/>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430647"/>
            <a:ext cx="11352714" cy="4739759"/>
          </a:xfrm>
          <a:prstGeom prst="rect">
            <a:avLst/>
          </a:prstGeom>
        </p:spPr>
        <p:txBody>
          <a:bodyPr wrap="square">
            <a:spAutoFit/>
          </a:bodyPr>
          <a:lstStyle/>
          <a:p>
            <a:pPr algn="just"/>
            <a:r>
              <a:rPr lang="en-US" sz="2800" b="1" dirty="0" err="1"/>
              <a:t>Hedef</a:t>
            </a:r>
            <a:r>
              <a:rPr lang="en-US" sz="2800" b="1" dirty="0"/>
              <a:t> </a:t>
            </a:r>
            <a:r>
              <a:rPr lang="en-US" sz="2800" b="1" dirty="0" err="1"/>
              <a:t>Kalp</a:t>
            </a:r>
            <a:r>
              <a:rPr lang="en-US" sz="2800" b="1" dirty="0"/>
              <a:t> </a:t>
            </a:r>
            <a:r>
              <a:rPr lang="en-US" sz="2800" b="1" dirty="0" err="1"/>
              <a:t>Atım</a:t>
            </a:r>
            <a:r>
              <a:rPr lang="en-US" sz="2800" b="1" dirty="0"/>
              <a:t> </a:t>
            </a:r>
            <a:r>
              <a:rPr lang="en-US" sz="2800" b="1" dirty="0" err="1"/>
              <a:t>Sayısı</a:t>
            </a:r>
            <a:r>
              <a:rPr lang="en-US" sz="2800" b="1" dirty="0"/>
              <a:t>: </a:t>
            </a:r>
            <a:r>
              <a:rPr lang="en-US" sz="2800" dirty="0" err="1"/>
              <a:t>Yapılan</a:t>
            </a:r>
            <a:r>
              <a:rPr lang="en-US" sz="2800" dirty="0"/>
              <a:t> </a:t>
            </a:r>
            <a:r>
              <a:rPr lang="en-US" sz="2800" dirty="0" err="1"/>
              <a:t>egzersizlerin</a:t>
            </a:r>
            <a:r>
              <a:rPr lang="en-US" sz="2800" dirty="0"/>
              <a:t>, </a:t>
            </a:r>
            <a:r>
              <a:rPr lang="en-US" sz="2800" dirty="0" err="1"/>
              <a:t>hedeflenen</a:t>
            </a:r>
            <a:r>
              <a:rPr lang="en-US" sz="2800" dirty="0"/>
              <a:t> </a:t>
            </a:r>
            <a:r>
              <a:rPr lang="en-US" sz="2800" dirty="0" err="1"/>
              <a:t>temel</a:t>
            </a:r>
            <a:r>
              <a:rPr lang="en-US" sz="2800" dirty="0"/>
              <a:t> </a:t>
            </a:r>
            <a:r>
              <a:rPr lang="en-US" sz="2800" dirty="0" err="1"/>
              <a:t>motorik</a:t>
            </a:r>
            <a:r>
              <a:rPr lang="en-US" sz="2800" dirty="0"/>
              <a:t> </a:t>
            </a:r>
            <a:r>
              <a:rPr lang="en-US" sz="2800" dirty="0" err="1"/>
              <a:t>özelliğin</a:t>
            </a:r>
            <a:r>
              <a:rPr lang="en-US" sz="2800" dirty="0"/>
              <a:t> </a:t>
            </a:r>
            <a:r>
              <a:rPr lang="en-US" sz="2800" dirty="0" err="1"/>
              <a:t>uyarılması</a:t>
            </a:r>
            <a:r>
              <a:rPr lang="en-US" sz="2800" dirty="0"/>
              <a:t> ve </a:t>
            </a:r>
            <a:r>
              <a:rPr lang="en-US" sz="2800" dirty="0" err="1"/>
              <a:t>geliştirilmesine</a:t>
            </a:r>
            <a:r>
              <a:rPr lang="en-US" sz="2800" dirty="0"/>
              <a:t> </a:t>
            </a:r>
            <a:r>
              <a:rPr lang="en-US" sz="2800" dirty="0" err="1"/>
              <a:t>uygun</a:t>
            </a:r>
            <a:r>
              <a:rPr lang="en-US" sz="2800" dirty="0"/>
              <a:t> </a:t>
            </a:r>
            <a:r>
              <a:rPr lang="en-US" sz="2800" dirty="0" err="1"/>
              <a:t>olarak</a:t>
            </a:r>
            <a:r>
              <a:rPr lang="en-US" sz="2800" dirty="0"/>
              <a:t> </a:t>
            </a:r>
            <a:r>
              <a:rPr lang="en-US" sz="2800" dirty="0" err="1"/>
              <a:t>yapılabilmesi</a:t>
            </a:r>
            <a:r>
              <a:rPr lang="en-US" sz="2800" dirty="0"/>
              <a:t> </a:t>
            </a:r>
            <a:r>
              <a:rPr lang="en-US" sz="2800" dirty="0" err="1"/>
              <a:t>amacıyla</a:t>
            </a:r>
            <a:r>
              <a:rPr lang="en-US" sz="2800" dirty="0"/>
              <a:t> </a:t>
            </a:r>
            <a:r>
              <a:rPr lang="en-US" sz="2800" dirty="0" err="1"/>
              <a:t>maksimal</a:t>
            </a:r>
            <a:r>
              <a:rPr lang="en-US" sz="2800" dirty="0"/>
              <a:t> </a:t>
            </a:r>
            <a:r>
              <a:rPr lang="en-US" sz="2800" dirty="0" err="1"/>
              <a:t>kalp</a:t>
            </a:r>
            <a:r>
              <a:rPr lang="en-US" sz="2800" dirty="0"/>
              <a:t> </a:t>
            </a:r>
            <a:r>
              <a:rPr lang="en-US" sz="2800" dirty="0" err="1"/>
              <a:t>atım</a:t>
            </a:r>
            <a:r>
              <a:rPr lang="en-US" sz="2800" dirty="0"/>
              <a:t> </a:t>
            </a:r>
            <a:r>
              <a:rPr lang="en-US" sz="2800" dirty="0" err="1"/>
              <a:t>sayısı</a:t>
            </a:r>
            <a:r>
              <a:rPr lang="en-US" sz="2800" dirty="0"/>
              <a:t> </a:t>
            </a:r>
            <a:r>
              <a:rPr lang="en-US" sz="2800" dirty="0" err="1"/>
              <a:t>baz</a:t>
            </a:r>
            <a:r>
              <a:rPr lang="en-US" sz="2800" dirty="0"/>
              <a:t> </a:t>
            </a:r>
            <a:r>
              <a:rPr lang="en-US" sz="2800" dirty="0" err="1"/>
              <a:t>alınarak</a:t>
            </a:r>
            <a:r>
              <a:rPr lang="en-US" sz="2800" dirty="0"/>
              <a:t> </a:t>
            </a:r>
            <a:r>
              <a:rPr lang="en-US" sz="2800" dirty="0" err="1"/>
              <a:t>hesaplanmasıdır</a:t>
            </a:r>
            <a:r>
              <a:rPr lang="en-US" sz="2800" dirty="0"/>
              <a:t>.</a:t>
            </a:r>
          </a:p>
          <a:p>
            <a:pPr algn="just"/>
            <a:endParaRPr lang="en-US" sz="2800" b="1" dirty="0"/>
          </a:p>
          <a:p>
            <a:pPr algn="just"/>
            <a:r>
              <a:rPr lang="en-US" sz="2800" b="1" dirty="0" err="1"/>
              <a:t>Hız</a:t>
            </a:r>
            <a:r>
              <a:rPr lang="en-US" sz="2800" b="1" dirty="0"/>
              <a:t>: </a:t>
            </a:r>
            <a:r>
              <a:rPr lang="en-US" sz="2800" dirty="0" err="1"/>
              <a:t>Bir</a:t>
            </a:r>
            <a:r>
              <a:rPr lang="en-US" sz="2800" dirty="0"/>
              <a:t> </a:t>
            </a:r>
            <a:r>
              <a:rPr lang="en-US" sz="2800" dirty="0" err="1"/>
              <a:t>hareketin</a:t>
            </a:r>
            <a:r>
              <a:rPr lang="en-US" sz="2800" dirty="0"/>
              <a:t> </a:t>
            </a:r>
            <a:r>
              <a:rPr lang="en-US" sz="2800" dirty="0" err="1"/>
              <a:t>en</a:t>
            </a:r>
            <a:r>
              <a:rPr lang="en-US" sz="2800" dirty="0"/>
              <a:t> </a:t>
            </a:r>
            <a:r>
              <a:rPr lang="en-US" sz="2800" dirty="0" err="1"/>
              <a:t>kısa</a:t>
            </a:r>
            <a:r>
              <a:rPr lang="en-US" sz="2800" dirty="0"/>
              <a:t> </a:t>
            </a:r>
            <a:r>
              <a:rPr lang="en-US" sz="2800" dirty="0" err="1"/>
              <a:t>sürede</a:t>
            </a:r>
            <a:r>
              <a:rPr lang="en-US" sz="2800" dirty="0"/>
              <a:t> </a:t>
            </a:r>
            <a:r>
              <a:rPr lang="en-US" sz="2800" dirty="0" err="1"/>
              <a:t>gerçekleştirilebilmesi</a:t>
            </a:r>
            <a:r>
              <a:rPr lang="en-US" sz="2800" dirty="0"/>
              <a:t> </a:t>
            </a:r>
            <a:r>
              <a:rPr lang="en-US" sz="2800" dirty="0" err="1"/>
              <a:t>yeteneğidir</a:t>
            </a:r>
            <a:r>
              <a:rPr lang="en-US" sz="2800" dirty="0"/>
              <a:t>.</a:t>
            </a:r>
          </a:p>
          <a:p>
            <a:pPr algn="just"/>
            <a:endParaRPr lang="en-US" sz="1100" dirty="0"/>
          </a:p>
          <a:p>
            <a:pPr algn="just"/>
            <a:r>
              <a:rPr lang="en-US" sz="2800" i="1" dirty="0" err="1"/>
              <a:t>Hız</a:t>
            </a:r>
            <a:r>
              <a:rPr lang="en-US" sz="2800" i="1" dirty="0"/>
              <a:t> = </a:t>
            </a:r>
            <a:r>
              <a:rPr lang="en-US" sz="2800" i="1" dirty="0" err="1"/>
              <a:t>Yol</a:t>
            </a:r>
            <a:r>
              <a:rPr lang="en-US" sz="2800" i="1" dirty="0"/>
              <a:t> / Zaman </a:t>
            </a:r>
          </a:p>
          <a:p>
            <a:pPr algn="just"/>
            <a:endParaRPr lang="en-US" sz="1100" dirty="0"/>
          </a:p>
          <a:p>
            <a:pPr algn="just"/>
            <a:r>
              <a:rPr lang="en-US" sz="2800" dirty="0" err="1"/>
              <a:t>olarak</a:t>
            </a:r>
            <a:r>
              <a:rPr lang="en-US" sz="2800" dirty="0"/>
              <a:t> </a:t>
            </a:r>
            <a:r>
              <a:rPr lang="en-US" sz="2800" dirty="0" err="1"/>
              <a:t>ifade</a:t>
            </a:r>
            <a:r>
              <a:rPr lang="en-US" sz="2800" dirty="0"/>
              <a:t> </a:t>
            </a:r>
            <a:r>
              <a:rPr lang="en-US" sz="2800" dirty="0" err="1"/>
              <a:t>edilir</a:t>
            </a:r>
            <a:r>
              <a:rPr lang="en-US" sz="2800" dirty="0"/>
              <a:t>.</a:t>
            </a:r>
          </a:p>
          <a:p>
            <a:pPr algn="just"/>
            <a:endParaRPr lang="en-US" sz="2800" dirty="0"/>
          </a:p>
          <a:p>
            <a:pPr algn="just"/>
            <a:r>
              <a:rPr lang="en-US" sz="2800" b="1" dirty="0" err="1"/>
              <a:t>Hipokinetik</a:t>
            </a:r>
            <a:r>
              <a:rPr lang="en-US" sz="2800" b="1" dirty="0"/>
              <a:t> </a:t>
            </a:r>
            <a:r>
              <a:rPr lang="en-US" sz="2800" b="1" dirty="0" err="1"/>
              <a:t>Hastalıklar</a:t>
            </a:r>
            <a:r>
              <a:rPr lang="en-US" sz="2800" b="1" dirty="0"/>
              <a:t> ve </a:t>
            </a:r>
            <a:r>
              <a:rPr lang="en-US" sz="2800" b="1" dirty="0" err="1"/>
              <a:t>Durumlar</a:t>
            </a:r>
            <a:r>
              <a:rPr lang="en-US" sz="2800" b="1" dirty="0"/>
              <a:t>: </a:t>
            </a:r>
            <a:r>
              <a:rPr lang="en-US" sz="2800" dirty="0" err="1"/>
              <a:t>Hipokinetik</a:t>
            </a:r>
            <a:r>
              <a:rPr lang="en-US" sz="2800" dirty="0"/>
              <a:t> </a:t>
            </a:r>
            <a:r>
              <a:rPr lang="en-US" sz="2800" dirty="0" err="1"/>
              <a:t>hastalıklar</a:t>
            </a:r>
            <a:r>
              <a:rPr lang="en-US" sz="2800" dirty="0"/>
              <a:t>, </a:t>
            </a:r>
            <a:r>
              <a:rPr lang="en-US" sz="2800" dirty="0" err="1"/>
              <a:t>hareket</a:t>
            </a:r>
            <a:r>
              <a:rPr lang="en-US" sz="2800" dirty="0"/>
              <a:t> </a:t>
            </a:r>
            <a:r>
              <a:rPr lang="en-US" sz="2800" dirty="0" err="1"/>
              <a:t>azlığı</a:t>
            </a:r>
            <a:r>
              <a:rPr lang="en-US" sz="2800" dirty="0"/>
              <a:t> </a:t>
            </a:r>
            <a:r>
              <a:rPr lang="en-US" sz="2800" dirty="0" err="1"/>
              <a:t>ya</a:t>
            </a:r>
            <a:r>
              <a:rPr lang="en-US" sz="2800" dirty="0"/>
              <a:t> da </a:t>
            </a:r>
            <a:r>
              <a:rPr lang="en-US" sz="2800" dirty="0" err="1"/>
              <a:t>eksikliğine</a:t>
            </a:r>
            <a:r>
              <a:rPr lang="en-US" sz="2800" dirty="0"/>
              <a:t> </a:t>
            </a:r>
            <a:r>
              <a:rPr lang="en-US" sz="2800" dirty="0" err="1"/>
              <a:t>bağlı</a:t>
            </a:r>
            <a:r>
              <a:rPr lang="en-US" sz="2800" dirty="0"/>
              <a:t> </a:t>
            </a:r>
            <a:r>
              <a:rPr lang="en-US" sz="2800" dirty="0" err="1"/>
              <a:t>rahatsızlıklardır</a:t>
            </a:r>
            <a:r>
              <a:rPr lang="en-US" sz="2800" dirty="0"/>
              <a:t>.</a:t>
            </a:r>
          </a:p>
        </p:txBody>
      </p:sp>
    </p:spTree>
    <p:extLst>
      <p:ext uri="{BB962C8B-B14F-4D97-AF65-F5344CB8AC3E}">
        <p14:creationId xmlns:p14="http://schemas.microsoft.com/office/powerpoint/2010/main" val="2782593970"/>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4401205"/>
          </a:xfrm>
          <a:prstGeom prst="rect">
            <a:avLst/>
          </a:prstGeom>
        </p:spPr>
        <p:txBody>
          <a:bodyPr wrap="square">
            <a:spAutoFit/>
          </a:bodyPr>
          <a:lstStyle/>
          <a:p>
            <a:pPr algn="just"/>
            <a:r>
              <a:rPr lang="tr-TR" sz="2800" b="1" dirty="0"/>
              <a:t>İstirahat Nabzı</a:t>
            </a:r>
            <a:r>
              <a:rPr lang="en-US" sz="2800" b="1" dirty="0"/>
              <a:t>:</a:t>
            </a:r>
            <a:r>
              <a:rPr lang="tr-TR" sz="2800" b="1" dirty="0"/>
              <a:t> </a:t>
            </a:r>
            <a:r>
              <a:rPr lang="tr-TR" sz="2800" dirty="0"/>
              <a:t>Bazal Nabız</a:t>
            </a:r>
            <a:endParaRPr lang="en-US" sz="2800" dirty="0"/>
          </a:p>
          <a:p>
            <a:pPr algn="just"/>
            <a:endParaRPr lang="tr-TR" sz="2800" dirty="0"/>
          </a:p>
          <a:p>
            <a:pPr algn="just"/>
            <a:r>
              <a:rPr lang="tr-TR" sz="2800" b="1" dirty="0"/>
              <a:t>Kalori</a:t>
            </a:r>
            <a:r>
              <a:rPr lang="en-US" sz="2800" b="1" dirty="0"/>
              <a:t>:</a:t>
            </a:r>
            <a:r>
              <a:rPr lang="tr-TR" sz="2800" dirty="0"/>
              <a:t> 1 gram suyun sıcaklığını, başlangıç ısısına bağlı olarak, 1 °C yükseltmek için gerekli enerji birimidir. Birçok kalori tanımı olmasına karşın en sık kullanılan iki tanım </a:t>
            </a:r>
            <a:r>
              <a:rPr lang="tr-TR" sz="2800" i="1" dirty="0"/>
              <a:t>cal</a:t>
            </a:r>
            <a:r>
              <a:rPr lang="tr-TR" sz="2800" i="1" baseline="-25000" dirty="0"/>
              <a:t>15</a:t>
            </a:r>
            <a:r>
              <a:rPr lang="tr-TR" sz="2800" dirty="0"/>
              <a:t> ve </a:t>
            </a:r>
            <a:r>
              <a:rPr lang="tr-TR" sz="2800" i="1" dirty="0"/>
              <a:t>cal</a:t>
            </a:r>
            <a:r>
              <a:rPr lang="tr-TR" sz="2800" i="1" baseline="-25000" dirty="0"/>
              <a:t>th</a:t>
            </a:r>
            <a:r>
              <a:rPr lang="tr-TR" sz="2800" dirty="0"/>
              <a:t> (termokimyasal kalori) şeklindedir. </a:t>
            </a:r>
            <a:r>
              <a:rPr lang="tr-TR" sz="2800" i="1" dirty="0"/>
              <a:t>cal</a:t>
            </a:r>
            <a:r>
              <a:rPr lang="tr-TR" sz="2800" i="1" baseline="-25000" dirty="0"/>
              <a:t>15</a:t>
            </a:r>
            <a:r>
              <a:rPr lang="tr-TR" sz="2800" dirty="0"/>
              <a:t> bir gram suyun ısısını standart atmosferik basınçta 14</a:t>
            </a:r>
            <a:r>
              <a:rPr lang="en-US" sz="2800" dirty="0"/>
              <a:t>,</a:t>
            </a:r>
            <a:r>
              <a:rPr lang="tr-TR" sz="2800" dirty="0"/>
              <a:t>5 °C’den 15</a:t>
            </a:r>
            <a:r>
              <a:rPr lang="en-US" sz="2800" dirty="0"/>
              <a:t>,</a:t>
            </a:r>
            <a:r>
              <a:rPr lang="tr-TR" sz="2800" dirty="0"/>
              <a:t>5 °C’ye çıkartmak için gerekli enerjidir. Kalori (cal) ve kilokalori (kcal) terimleri sıklıkla birbirlerinin yerine kullanılabilirler. </a:t>
            </a:r>
            <a:endParaRPr lang="en-US" sz="2800" dirty="0"/>
          </a:p>
          <a:p>
            <a:pPr algn="just"/>
            <a:endParaRPr lang="en-US" sz="2800" dirty="0"/>
          </a:p>
          <a:p>
            <a:pPr algn="just"/>
            <a:r>
              <a:rPr lang="tr-TR" sz="2800" dirty="0"/>
              <a:t>1 </a:t>
            </a:r>
            <a:r>
              <a:rPr lang="tr-TR" sz="2800" i="1" dirty="0"/>
              <a:t>cal</a:t>
            </a:r>
            <a:r>
              <a:rPr lang="tr-TR" sz="2800" dirty="0"/>
              <a:t>=1 </a:t>
            </a:r>
            <a:r>
              <a:rPr lang="tr-TR" sz="2800" i="1" dirty="0"/>
              <a:t>kcal</a:t>
            </a:r>
            <a:r>
              <a:rPr lang="tr-TR" sz="2800" dirty="0"/>
              <a:t>’dir.</a:t>
            </a:r>
          </a:p>
        </p:txBody>
      </p:sp>
    </p:spTree>
    <p:extLst>
      <p:ext uri="{BB962C8B-B14F-4D97-AF65-F5344CB8AC3E}">
        <p14:creationId xmlns:p14="http://schemas.microsoft.com/office/powerpoint/2010/main" val="3637958483"/>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539430"/>
          </a:xfrm>
          <a:prstGeom prst="rect">
            <a:avLst/>
          </a:prstGeom>
        </p:spPr>
        <p:txBody>
          <a:bodyPr wrap="square">
            <a:spAutoFit/>
          </a:bodyPr>
          <a:lstStyle/>
          <a:p>
            <a:pPr algn="just"/>
            <a:r>
              <a:rPr lang="tr-TR" sz="2800" b="1" dirty="0"/>
              <a:t>Kalp-Solunum Dayanıklılığı</a:t>
            </a:r>
            <a:r>
              <a:rPr lang="en-US" sz="2800" b="1" dirty="0"/>
              <a:t>:</a:t>
            </a:r>
            <a:r>
              <a:rPr lang="tr-TR" sz="2800" dirty="0"/>
              <a:t> Fiziksel uygunluğun sağlığa ilişkin unsurudur. Sürekli fiziksel aktivite sırasında oksijen temin eden dolaşım ve solunum sisteminin yeteneğini ifade eder.</a:t>
            </a:r>
            <a:endParaRPr lang="en-US" sz="2800" dirty="0"/>
          </a:p>
          <a:p>
            <a:pPr algn="just"/>
            <a:endParaRPr lang="tr-TR" sz="2800" dirty="0"/>
          </a:p>
          <a:p>
            <a:pPr algn="just"/>
            <a:r>
              <a:rPr lang="tr-TR" sz="2800" b="1" dirty="0"/>
              <a:t>Kardiyovasküler Uygunluk</a:t>
            </a:r>
            <a:r>
              <a:rPr lang="en-US" sz="2800" b="1" dirty="0"/>
              <a:t>:</a:t>
            </a:r>
            <a:r>
              <a:rPr lang="tr-TR" sz="2800" dirty="0"/>
              <a:t> Dolaşım ve solunum sisteminin, devam eden fiziksel aktivite süresince sisteme oksijen verebilme yeteneğidir. Kardiyovasküler dayanıklılık, aerobik uygunluk, ve kardiyorespiratör uygunluk olarak da adlandırılmaktadır. </a:t>
            </a:r>
            <a:endParaRPr lang="en-US" sz="2800" dirty="0"/>
          </a:p>
        </p:txBody>
      </p:sp>
    </p:spTree>
    <p:extLst>
      <p:ext uri="{BB962C8B-B14F-4D97-AF65-F5344CB8AC3E}">
        <p14:creationId xmlns:p14="http://schemas.microsoft.com/office/powerpoint/2010/main" val="3132434745"/>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970318"/>
          </a:xfrm>
          <a:prstGeom prst="rect">
            <a:avLst/>
          </a:prstGeom>
        </p:spPr>
        <p:txBody>
          <a:bodyPr wrap="square">
            <a:spAutoFit/>
          </a:bodyPr>
          <a:lstStyle/>
          <a:p>
            <a:pPr algn="just"/>
            <a:r>
              <a:rPr lang="tr-TR" sz="2800" b="1" dirty="0"/>
              <a:t>Karvonen Yöntemi</a:t>
            </a:r>
            <a:r>
              <a:rPr lang="en-US" sz="2800" b="1" dirty="0"/>
              <a:t>:</a:t>
            </a:r>
            <a:r>
              <a:rPr lang="tr-TR" sz="2800" b="1" dirty="0"/>
              <a:t> </a:t>
            </a:r>
            <a:r>
              <a:rPr lang="tr-TR" sz="2800" dirty="0"/>
              <a:t>Fiziksel olarak aktif bireylerde/sporcularda istenen yüklenme şiddeti için gerekli hedef kalp atım sayısının belirlenmesinde kullanılan yöntemdir. Bu yöntemde, önce 220 sayısından yaş ve bazal nabız (istirahat nabzı) çıkartılır. Elde edilen sayı yüklenme şiddeti ile çarpıldıktan sonra elde edilen sayıya, bazal nabız eklenir. Formülü;</a:t>
            </a:r>
            <a:endParaRPr lang="en-US" sz="2800" dirty="0"/>
          </a:p>
          <a:p>
            <a:pPr algn="just"/>
            <a:endParaRPr lang="tr-TR" sz="2800" dirty="0"/>
          </a:p>
          <a:p>
            <a:pPr algn="just"/>
            <a:r>
              <a:rPr lang="tr-TR" sz="2800" i="1"/>
              <a:t>Maksimal Nabız = [(</a:t>
            </a:r>
            <a:r>
              <a:rPr lang="tr-TR" sz="2800" i="1" dirty="0"/>
              <a:t>220-Yaş-Bazal Nabız) x Şiddet] + Bazal Nabız</a:t>
            </a:r>
            <a:endParaRPr lang="en-US" sz="2800" i="1" dirty="0"/>
          </a:p>
          <a:p>
            <a:pPr algn="just"/>
            <a:endParaRPr lang="tr-TR" sz="2800" dirty="0"/>
          </a:p>
          <a:p>
            <a:pPr algn="just"/>
            <a:r>
              <a:rPr lang="tr-TR" sz="2800" dirty="0"/>
              <a:t>şeklindedir.</a:t>
            </a:r>
          </a:p>
        </p:txBody>
      </p:sp>
    </p:spTree>
    <p:extLst>
      <p:ext uri="{BB962C8B-B14F-4D97-AF65-F5344CB8AC3E}">
        <p14:creationId xmlns:p14="http://schemas.microsoft.com/office/powerpoint/2010/main" val="2300750522"/>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Kas Dayanıklılığı</a:t>
            </a:r>
            <a:r>
              <a:rPr lang="en-US" sz="2800" b="1" dirty="0"/>
              <a:t>:</a:t>
            </a:r>
            <a:r>
              <a:rPr lang="tr-TR" sz="2800" dirty="0"/>
              <a:t> Kasın yorgunluk göstermeden bir yüke uzun süre karşı koyabilme yeteneğidir.</a:t>
            </a:r>
            <a:endParaRPr lang="en-US" sz="2800" dirty="0"/>
          </a:p>
          <a:p>
            <a:pPr algn="just"/>
            <a:endParaRPr lang="tr-TR" sz="2800" dirty="0"/>
          </a:p>
          <a:p>
            <a:pPr algn="just"/>
            <a:r>
              <a:rPr lang="tr-TR" sz="2800" b="1" dirty="0"/>
              <a:t>Kemik Yapısı (Kemik Kuvveti)</a:t>
            </a:r>
            <a:r>
              <a:rPr lang="en-US" sz="2800" b="1" dirty="0"/>
              <a:t>:</a:t>
            </a:r>
            <a:r>
              <a:rPr lang="tr-TR" sz="2800" b="1" dirty="0"/>
              <a:t> </a:t>
            </a:r>
            <a:r>
              <a:rPr lang="tr-TR" sz="2800" dirty="0"/>
              <a:t>Kemik mineral yoğunluğunu ifade eder. </a:t>
            </a:r>
            <a:endParaRPr lang="en-US" sz="2800" dirty="0"/>
          </a:p>
          <a:p>
            <a:pPr algn="just"/>
            <a:endParaRPr lang="tr-TR" sz="2800" dirty="0"/>
          </a:p>
          <a:p>
            <a:pPr algn="just"/>
            <a:r>
              <a:rPr lang="tr-TR" sz="2800" b="1" dirty="0"/>
              <a:t>Koordinasyon</a:t>
            </a:r>
            <a:r>
              <a:rPr lang="en-US" sz="2800" b="1" dirty="0"/>
              <a:t>:</a:t>
            </a:r>
            <a:r>
              <a:rPr lang="tr-TR" sz="2800" b="1" dirty="0"/>
              <a:t> </a:t>
            </a:r>
            <a:r>
              <a:rPr lang="tr-TR" sz="2800" dirty="0"/>
              <a:t>Motor becerilerin akıcı ve net bir şekilde yapılması için görme, duyma vb. hislerin kullanılabilmesi yeteneğini ifade eder. </a:t>
            </a:r>
          </a:p>
        </p:txBody>
      </p:sp>
    </p:spTree>
    <p:extLst>
      <p:ext uri="{BB962C8B-B14F-4D97-AF65-F5344CB8AC3E}">
        <p14:creationId xmlns:p14="http://schemas.microsoft.com/office/powerpoint/2010/main" val="1522108079"/>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970318"/>
          </a:xfrm>
          <a:prstGeom prst="rect">
            <a:avLst/>
          </a:prstGeom>
        </p:spPr>
        <p:txBody>
          <a:bodyPr wrap="square">
            <a:spAutoFit/>
          </a:bodyPr>
          <a:lstStyle/>
          <a:p>
            <a:pPr algn="just"/>
            <a:r>
              <a:rPr lang="tr-TR" sz="2800" b="1" dirty="0"/>
              <a:t>Kuvvet</a:t>
            </a:r>
            <a:r>
              <a:rPr lang="en-US" sz="2800" b="1" dirty="0"/>
              <a:t>:</a:t>
            </a:r>
            <a:r>
              <a:rPr lang="tr-TR" sz="2800" dirty="0"/>
              <a:t> Kasların kasılarak bir direnci yenme ya da dirence karşı koyabilme yeteneğidir. Bir cismi çeken ya da iten etkiye denir. Kuvvet, kütle ve ivmenin çarpımına eşittir. Örneğin, bir cismin üzerindeki yerçekimi kuvvetini hesaplamak için, cismin kütlesiyle (kg cinsinden), yerçekimi ivmesi (9,81 m/s</a:t>
            </a:r>
            <a:r>
              <a:rPr lang="tr-TR" sz="2800" baseline="30000" dirty="0"/>
              <a:t>2</a:t>
            </a:r>
            <a:r>
              <a:rPr lang="tr-TR" sz="2800" dirty="0"/>
              <a:t>) çarpılır. Kuvvetin birimi Newton’dur.</a:t>
            </a:r>
            <a:endParaRPr lang="en-US" sz="2800" dirty="0"/>
          </a:p>
          <a:p>
            <a:pPr algn="just"/>
            <a:endParaRPr lang="tr-TR" sz="2800" dirty="0"/>
          </a:p>
          <a:p>
            <a:pPr algn="just"/>
            <a:r>
              <a:rPr lang="tr-TR" sz="2800" b="1" dirty="0"/>
              <a:t>Maksimal Kalp Atım Sayısı (MKAS)</a:t>
            </a:r>
            <a:r>
              <a:rPr lang="en-US" sz="2800" b="1" dirty="0"/>
              <a:t>:</a:t>
            </a:r>
            <a:r>
              <a:rPr lang="tr-TR" sz="2800" dirty="0"/>
              <a:t> Kalbin dakikada yapabileceği maksimum atım sayısıdır. Teorik olarak “220-yaş” formülü ile hesaplanabilir ancak, bireysel farklılıklar nedeniyle bulunan sayıdan sapma gösterebilir.</a:t>
            </a:r>
          </a:p>
        </p:txBody>
      </p:sp>
    </p:spTree>
    <p:extLst>
      <p:ext uri="{BB962C8B-B14F-4D97-AF65-F5344CB8AC3E}">
        <p14:creationId xmlns:p14="http://schemas.microsoft.com/office/powerpoint/2010/main" val="1294609678"/>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Maksimal Oksijen Tüketim Kapasitesi (VO</a:t>
            </a:r>
            <a:r>
              <a:rPr lang="tr-TR" sz="2800" b="1" baseline="-25000" dirty="0"/>
              <a:t>2maks</a:t>
            </a:r>
            <a:r>
              <a:rPr lang="tr-TR" sz="2800" b="1" dirty="0"/>
              <a:t>)</a:t>
            </a:r>
            <a:r>
              <a:rPr lang="en-US" sz="2800" b="1" dirty="0"/>
              <a:t>:</a:t>
            </a:r>
            <a:r>
              <a:rPr lang="tr-TR" sz="2800" dirty="0"/>
              <a:t> Egzersiz sırasında ulaşılan maksimum oksijen tüketim kapasitesidir. Dayanıklılık antrenmanları ile VO</a:t>
            </a:r>
            <a:r>
              <a:rPr lang="tr-TR" sz="2800" baseline="-25000" dirty="0"/>
              <a:t>2maks</a:t>
            </a:r>
            <a:r>
              <a:rPr lang="tr-TR" sz="2800" dirty="0"/>
              <a:t> düzeyinin arttırılması hedeflenir.</a:t>
            </a:r>
            <a:endParaRPr lang="en-US" sz="2800" dirty="0"/>
          </a:p>
          <a:p>
            <a:pPr algn="just"/>
            <a:endParaRPr lang="tr-TR" sz="2800" dirty="0"/>
          </a:p>
          <a:p>
            <a:pPr algn="just"/>
            <a:r>
              <a:rPr lang="tr-TR" sz="2800" b="1" dirty="0"/>
              <a:t>MET (Metabolik Eşitlik - Metabolic Equivalent of Task)</a:t>
            </a:r>
            <a:r>
              <a:rPr lang="en-US" sz="2800" b="1" dirty="0"/>
              <a:t>:</a:t>
            </a:r>
            <a:r>
              <a:rPr lang="tr-TR" sz="2800" dirty="0"/>
              <a:t> Fiziksel aktivite esnasında harcanan enerji miktarını belirtmek için kullanılan birimdir. </a:t>
            </a:r>
          </a:p>
          <a:p>
            <a:pPr algn="just"/>
            <a:r>
              <a:rPr lang="tr-TR" sz="2800" dirty="0"/>
              <a:t>3,5 ml O</a:t>
            </a:r>
            <a:r>
              <a:rPr lang="tr-TR" sz="2800" baseline="-25000" dirty="0"/>
              <a:t>2</a:t>
            </a:r>
            <a:r>
              <a:rPr lang="tr-TR" sz="2800" dirty="0"/>
              <a:t>·kg</a:t>
            </a:r>
            <a:r>
              <a:rPr lang="tr-TR" sz="2800" baseline="30000" dirty="0"/>
              <a:t>-1</a:t>
            </a:r>
            <a:r>
              <a:rPr lang="tr-TR" sz="2800" dirty="0"/>
              <a:t>·dk</a:t>
            </a:r>
            <a:r>
              <a:rPr lang="tr-TR" sz="2800" baseline="30000" dirty="0"/>
              <a:t>-1</a:t>
            </a:r>
            <a:r>
              <a:rPr lang="tr-TR" sz="2800"/>
              <a:t>; 1 </a:t>
            </a:r>
            <a:r>
              <a:rPr lang="tr-TR" sz="2800" dirty="0"/>
              <a:t>kcal·kg</a:t>
            </a:r>
            <a:r>
              <a:rPr lang="tr-TR" sz="2800" baseline="30000" dirty="0"/>
              <a:t>-1</a:t>
            </a:r>
            <a:r>
              <a:rPr lang="tr-TR" sz="2800" dirty="0"/>
              <a:t>·sa</a:t>
            </a:r>
            <a:r>
              <a:rPr lang="tr-TR" sz="2800" baseline="30000" dirty="0"/>
              <a:t>-1 </a:t>
            </a:r>
            <a:r>
              <a:rPr lang="tr-TR" sz="2800"/>
              <a:t>veya 4184 </a:t>
            </a:r>
            <a:r>
              <a:rPr lang="tr-TR" sz="2800" dirty="0"/>
              <a:t>J·kg</a:t>
            </a:r>
            <a:r>
              <a:rPr lang="tr-TR" sz="2800" baseline="30000" dirty="0"/>
              <a:t>-1</a:t>
            </a:r>
            <a:r>
              <a:rPr lang="tr-TR" sz="2800" dirty="0"/>
              <a:t>·sa</a:t>
            </a:r>
            <a:r>
              <a:rPr lang="tr-TR" sz="2800" baseline="30000" dirty="0"/>
              <a:t>-1</a:t>
            </a:r>
            <a:r>
              <a:rPr lang="tr-TR" sz="2800" dirty="0"/>
              <a:t> değerine eşittir.</a:t>
            </a:r>
          </a:p>
        </p:txBody>
      </p:sp>
    </p:spTree>
    <p:extLst>
      <p:ext uri="{BB962C8B-B14F-4D97-AF65-F5344CB8AC3E}">
        <p14:creationId xmlns:p14="http://schemas.microsoft.com/office/powerpoint/2010/main" val="183642442"/>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970318"/>
          </a:xfrm>
          <a:prstGeom prst="rect">
            <a:avLst/>
          </a:prstGeom>
        </p:spPr>
        <p:txBody>
          <a:bodyPr wrap="square">
            <a:spAutoFit/>
          </a:bodyPr>
          <a:lstStyle/>
          <a:p>
            <a:pPr algn="just"/>
            <a:r>
              <a:rPr lang="tr-TR" sz="2800" b="1" dirty="0"/>
              <a:t>Metabolik Uygunluk</a:t>
            </a:r>
            <a:r>
              <a:rPr lang="en-US" sz="2800" b="1" dirty="0"/>
              <a:t>:</a:t>
            </a:r>
            <a:r>
              <a:rPr lang="tr-TR" sz="2800" dirty="0"/>
              <a:t> Metabolik sistemlerin ve diyabet, kardiyovasküler hastalıklar gibi sorunların belirleyicisi olan parametrelerin durumunu ifade eder. Kardiyovasküler hastalıklar ve diyabet, oksijen alım kapasitesinde gelişme sağlama amacı olmaksızın yapılan egzersizler sonucunda dahi olumlu şekilde etkilenirler. </a:t>
            </a:r>
            <a:endParaRPr lang="en-US" sz="2800" dirty="0"/>
          </a:p>
          <a:p>
            <a:pPr algn="just"/>
            <a:endParaRPr lang="tr-TR" sz="2800" dirty="0"/>
          </a:p>
          <a:p>
            <a:pPr algn="just"/>
            <a:r>
              <a:rPr lang="tr-TR" sz="2800" b="1" dirty="0"/>
              <a:t>Morfolojik Uygunluk</a:t>
            </a:r>
            <a:r>
              <a:rPr lang="en-US" sz="2800" b="1" dirty="0"/>
              <a:t>:</a:t>
            </a:r>
            <a:r>
              <a:rPr lang="tr-TR" sz="2800" dirty="0"/>
              <a:t> Performansa bağlı olmayan, vücut kompozisyonu bileşenlerine (vücut çevresi, vücut yağ yüzdesi, bölgesel yağlanma dağılımı) ilişkin uygunluk öğesidir.</a:t>
            </a:r>
          </a:p>
        </p:txBody>
      </p:sp>
    </p:spTree>
    <p:extLst>
      <p:ext uri="{BB962C8B-B14F-4D97-AF65-F5344CB8AC3E}">
        <p14:creationId xmlns:p14="http://schemas.microsoft.com/office/powerpoint/2010/main" val="930307740"/>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4401205"/>
          </a:xfrm>
          <a:prstGeom prst="rect">
            <a:avLst/>
          </a:prstGeom>
        </p:spPr>
        <p:txBody>
          <a:bodyPr wrap="square">
            <a:spAutoFit/>
          </a:bodyPr>
          <a:lstStyle/>
          <a:p>
            <a:pPr algn="just"/>
            <a:r>
              <a:rPr lang="tr-TR" sz="2800" b="1" dirty="0"/>
              <a:t>Motor Beceriler</a:t>
            </a:r>
            <a:r>
              <a:rPr lang="en-US" sz="2800" b="1"/>
              <a:t>:</a:t>
            </a:r>
            <a:r>
              <a:rPr lang="tr-TR" sz="2800"/>
              <a:t> K</a:t>
            </a:r>
            <a:r>
              <a:rPr lang="en-US" sz="2800"/>
              <a:t>as</a:t>
            </a:r>
            <a:r>
              <a:rPr lang="tr-TR" sz="2800"/>
              <a:t> </a:t>
            </a:r>
            <a:r>
              <a:rPr lang="en-US" sz="2800"/>
              <a:t>ve sinir sistemi</a:t>
            </a:r>
            <a:r>
              <a:rPr lang="tr-TR" sz="2800"/>
              <a:t>n</a:t>
            </a:r>
            <a:r>
              <a:rPr lang="en-US" sz="2800"/>
              <a:t>in</a:t>
            </a:r>
            <a:r>
              <a:rPr lang="tr-TR" sz="2800"/>
              <a:t> </a:t>
            </a:r>
            <a:r>
              <a:rPr lang="en-US" sz="2800"/>
              <a:t>amaca yönelik bir hareketi gerçekleştirmek için koordineli ve uyumlu bir şekilde birlikte çalışabilme yeteneği</a:t>
            </a:r>
            <a:r>
              <a:rPr lang="tr-TR" sz="2800"/>
              <a:t>nidir. Motor becerilerin iyi olması, fiilin tekrarlandıkça öğrenildiğini ve/veya </a:t>
            </a:r>
            <a:r>
              <a:rPr lang="tr-TR" sz="2800" dirty="0"/>
              <a:t>bir kişinin belirli bir </a:t>
            </a:r>
            <a:r>
              <a:rPr lang="tr-TR" sz="2800"/>
              <a:t>spor branşının gerektirdiği hareketleri iyi şekilde yapabilme </a:t>
            </a:r>
            <a:r>
              <a:rPr lang="tr-TR" sz="2800" dirty="0"/>
              <a:t>yeteneğini ifade eder.</a:t>
            </a:r>
            <a:endParaRPr lang="en-US" sz="2800" dirty="0"/>
          </a:p>
          <a:p>
            <a:pPr algn="just"/>
            <a:endParaRPr lang="tr-TR" sz="2800" dirty="0"/>
          </a:p>
          <a:p>
            <a:pPr algn="just"/>
            <a:r>
              <a:rPr lang="tr-TR" sz="2800" b="1" dirty="0"/>
              <a:t>Performans</a:t>
            </a:r>
            <a:r>
              <a:rPr lang="en-US" sz="2800" b="1" dirty="0"/>
              <a:t>:</a:t>
            </a:r>
            <a:r>
              <a:rPr lang="tr-TR" sz="2800" dirty="0"/>
              <a:t> Bir fiziksel aktivite sırasında, o fiziksel aktivitenin gerektirdiği fizyolojik, biyomekanik ve psikolojik verime performans adı verilir. Bu verimin yarışma sırasında ortaya koyulabilme düzeyi de performansın düzeyi hakkında bilgi verir. </a:t>
            </a:r>
          </a:p>
        </p:txBody>
      </p:sp>
    </p:spTree>
    <p:extLst>
      <p:ext uri="{BB962C8B-B14F-4D97-AF65-F5344CB8AC3E}">
        <p14:creationId xmlns:p14="http://schemas.microsoft.com/office/powerpoint/2010/main" val="3352466174"/>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970318"/>
          </a:xfrm>
          <a:prstGeom prst="rect">
            <a:avLst/>
          </a:prstGeom>
        </p:spPr>
        <p:txBody>
          <a:bodyPr wrap="square">
            <a:spAutoFit/>
          </a:bodyPr>
          <a:lstStyle/>
          <a:p>
            <a:pPr algn="just"/>
            <a:r>
              <a:rPr lang="tr-TR" sz="2800" b="1"/>
              <a:t>Reaksiyon Zamanı</a:t>
            </a:r>
            <a:r>
              <a:rPr lang="en-US" sz="2800" b="1"/>
              <a:t>:</a:t>
            </a:r>
            <a:r>
              <a:rPr lang="tr-TR" sz="2800" b="1"/>
              <a:t> </a:t>
            </a:r>
            <a:r>
              <a:rPr lang="tr-TR" sz="2800"/>
              <a:t>Bir uyaranın verilmesi ile karşı sinirsel iletilerin oluşturularak gözle görülebilen ilk hareketin ortaya çıkış zamanı arasındaki süredir. </a:t>
            </a:r>
            <a:r>
              <a:rPr lang="tr-TR" sz="2800" i="1" u="sng"/>
              <a:t>Merkezi sinir sistemi</a:t>
            </a:r>
            <a:r>
              <a:rPr lang="tr-TR" sz="2800" i="1"/>
              <a:t> </a:t>
            </a:r>
            <a:r>
              <a:rPr lang="tr-TR" sz="2800"/>
              <a:t>tarafından kontrol edilir.</a:t>
            </a:r>
            <a:endParaRPr lang="en-US" sz="2800"/>
          </a:p>
          <a:p>
            <a:pPr algn="just"/>
            <a:endParaRPr lang="tr-TR" sz="2800" b="1"/>
          </a:p>
          <a:p>
            <a:pPr algn="just"/>
            <a:r>
              <a:rPr lang="tr-TR" sz="2800" b="1"/>
              <a:t>Re</a:t>
            </a:r>
            <a:r>
              <a:rPr lang="en-US" sz="2800" b="1"/>
              <a:t>fleks:</a:t>
            </a:r>
            <a:r>
              <a:rPr lang="tr-TR" sz="2800" b="1"/>
              <a:t> </a:t>
            </a:r>
            <a:r>
              <a:rPr lang="en-US" sz="2800"/>
              <a:t>Vücudun dışarıdan gelen ani ve belirli bir uyarana karşı gösterdiği, istemsiz, otomatik ve neredeyse anlık bir tepkidir. Düşünme süreci içermez, </a:t>
            </a:r>
            <a:r>
              <a:rPr lang="en-US" sz="2800" i="1" u="sng"/>
              <a:t>Beyin </a:t>
            </a:r>
            <a:r>
              <a:rPr lang="tr-TR" sz="2800" i="1" u="sng"/>
              <a:t>s</a:t>
            </a:r>
            <a:r>
              <a:rPr lang="en-US" sz="2800" i="1" u="sng"/>
              <a:t>apı</a:t>
            </a:r>
            <a:r>
              <a:rPr lang="en-US" sz="2800" i="1"/>
              <a:t> </a:t>
            </a:r>
            <a:r>
              <a:rPr lang="en-US" sz="2800"/>
              <a:t>(g</a:t>
            </a:r>
            <a:r>
              <a:rPr lang="tr-TR" sz="2800"/>
              <a:t>ö</a:t>
            </a:r>
            <a:r>
              <a:rPr lang="en-US" sz="2800"/>
              <a:t>z refleksler</a:t>
            </a:r>
            <a:r>
              <a:rPr lang="tr-TR" sz="2800"/>
              <a:t>i,</a:t>
            </a:r>
            <a:r>
              <a:rPr lang="en-US" sz="2800"/>
              <a:t> kusma</a:t>
            </a:r>
            <a:r>
              <a:rPr lang="tr-TR" sz="2800"/>
              <a:t>,</a:t>
            </a:r>
            <a:r>
              <a:rPr lang="en-US" sz="2800"/>
              <a:t> hap</a:t>
            </a:r>
            <a:r>
              <a:rPr lang="tr-TR" sz="2800"/>
              <a:t>şı</a:t>
            </a:r>
            <a:r>
              <a:rPr lang="en-US" sz="2800"/>
              <a:t>rma vb</a:t>
            </a:r>
            <a:r>
              <a:rPr lang="tr-TR" sz="2800"/>
              <a:t>.</a:t>
            </a:r>
            <a:r>
              <a:rPr lang="en-US" sz="2800"/>
              <a:t>)</a:t>
            </a:r>
            <a:r>
              <a:rPr lang="tr-TR" sz="2800"/>
              <a:t>, </a:t>
            </a:r>
            <a:r>
              <a:rPr lang="tr-TR" sz="2800" i="1" u="sng"/>
              <a:t>o</a:t>
            </a:r>
            <a:r>
              <a:rPr lang="en-US" sz="2800" i="1" u="sng"/>
              <a:t>tonom </a:t>
            </a:r>
            <a:r>
              <a:rPr lang="tr-TR" sz="2800" i="1" u="sng"/>
              <a:t>s</a:t>
            </a:r>
            <a:r>
              <a:rPr lang="en-US" sz="2800" i="1" u="sng"/>
              <a:t>inir </a:t>
            </a:r>
            <a:r>
              <a:rPr lang="tr-TR" sz="2800" i="1" u="sng"/>
              <a:t>s</a:t>
            </a:r>
            <a:r>
              <a:rPr lang="en-US" sz="2800" i="1" u="sng"/>
              <a:t>istemi </a:t>
            </a:r>
            <a:r>
              <a:rPr lang="en-US" sz="2800"/>
              <a:t>(</a:t>
            </a:r>
            <a:r>
              <a:rPr lang="tr-TR" sz="2800"/>
              <a:t>baroreseptör refleksi, sindirim refleksi vb.) ve</a:t>
            </a:r>
            <a:r>
              <a:rPr lang="en-US" sz="2800"/>
              <a:t> </a:t>
            </a:r>
            <a:r>
              <a:rPr lang="tr-TR" sz="2800" i="1" u="sng"/>
              <a:t>s</a:t>
            </a:r>
            <a:r>
              <a:rPr lang="en-US" sz="2800" i="1" u="sng"/>
              <a:t>erebral </a:t>
            </a:r>
            <a:r>
              <a:rPr lang="tr-TR" sz="2800" i="1" u="sng"/>
              <a:t>k</a:t>
            </a:r>
            <a:r>
              <a:rPr lang="en-US" sz="2800" i="1" u="sng"/>
              <a:t>orteks</a:t>
            </a:r>
            <a:r>
              <a:rPr lang="en-US" sz="2800" i="1"/>
              <a:t> </a:t>
            </a:r>
            <a:r>
              <a:rPr lang="en-US" sz="2800"/>
              <a:t>(</a:t>
            </a:r>
            <a:r>
              <a:rPr lang="tr-TR" sz="2800"/>
              <a:t>ş</a:t>
            </a:r>
            <a:r>
              <a:rPr lang="en-US" sz="2800"/>
              <a:t>artlı </a:t>
            </a:r>
            <a:r>
              <a:rPr lang="tr-TR" sz="2800"/>
              <a:t>r</a:t>
            </a:r>
            <a:r>
              <a:rPr lang="en-US" sz="2800"/>
              <a:t>efleksler</a:t>
            </a:r>
            <a:r>
              <a:rPr lang="tr-TR" sz="2800"/>
              <a:t>: Pavlovun köpeği, aniden frene basma vb.) tarafından kontrol edilir.</a:t>
            </a:r>
            <a:endParaRPr lang="en-US" sz="2800"/>
          </a:p>
        </p:txBody>
      </p:sp>
    </p:spTree>
    <p:extLst>
      <p:ext uri="{BB962C8B-B14F-4D97-AF65-F5344CB8AC3E}">
        <p14:creationId xmlns:p14="http://schemas.microsoft.com/office/powerpoint/2010/main" val="1923710670"/>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graphicFrame>
        <p:nvGraphicFramePr>
          <p:cNvPr id="12" name="Table 11">
            <a:extLst>
              <a:ext uri="{FF2B5EF4-FFF2-40B4-BE49-F238E27FC236}">
                <a16:creationId xmlns:a16="http://schemas.microsoft.com/office/drawing/2014/main" id="{F2609C1C-D5DD-B485-F318-1215706DCE93}"/>
              </a:ext>
            </a:extLst>
          </p:cNvPr>
          <p:cNvGraphicFramePr>
            <a:graphicFrameLocks noGrp="1"/>
          </p:cNvGraphicFramePr>
          <p:nvPr>
            <p:extLst>
              <p:ext uri="{D42A27DB-BD31-4B8C-83A1-F6EECF244321}">
                <p14:modId xmlns:p14="http://schemas.microsoft.com/office/powerpoint/2010/main" val="428897593"/>
              </p:ext>
            </p:extLst>
          </p:nvPr>
        </p:nvGraphicFramePr>
        <p:xfrm>
          <a:off x="184146" y="1219200"/>
          <a:ext cx="10958980" cy="5112734"/>
        </p:xfrm>
        <a:graphic>
          <a:graphicData uri="http://schemas.openxmlformats.org/drawingml/2006/table">
            <a:tbl>
              <a:tblPr>
                <a:tableStyleId>{0505E3EF-67EA-436B-97B2-0124C06EBD24}</a:tableStyleId>
              </a:tblPr>
              <a:tblGrid>
                <a:gridCol w="1779125">
                  <a:extLst>
                    <a:ext uri="{9D8B030D-6E8A-4147-A177-3AD203B41FA5}">
                      <a16:colId xmlns:a16="http://schemas.microsoft.com/office/drawing/2014/main" val="2609739645"/>
                    </a:ext>
                  </a:extLst>
                </a:gridCol>
                <a:gridCol w="4670611">
                  <a:extLst>
                    <a:ext uri="{9D8B030D-6E8A-4147-A177-3AD203B41FA5}">
                      <a16:colId xmlns:a16="http://schemas.microsoft.com/office/drawing/2014/main" val="2987211212"/>
                    </a:ext>
                  </a:extLst>
                </a:gridCol>
                <a:gridCol w="4509244">
                  <a:extLst>
                    <a:ext uri="{9D8B030D-6E8A-4147-A177-3AD203B41FA5}">
                      <a16:colId xmlns:a16="http://schemas.microsoft.com/office/drawing/2014/main" val="356889930"/>
                    </a:ext>
                  </a:extLst>
                </a:gridCol>
              </a:tblGrid>
              <a:tr h="380857">
                <a:tc gridSpan="3">
                  <a:txBody>
                    <a:bodyPr/>
                    <a:lstStyle/>
                    <a:p>
                      <a:pPr algn="ctr" fontAlgn="b">
                        <a:buNone/>
                      </a:pPr>
                      <a:r>
                        <a:rPr lang="en-US" sz="2400" u="none" strike="noStrike">
                          <a:effectLst/>
                        </a:rPr>
                        <a:t>Refleks ve Reaksiyon Zamanı Arasındaki Farklar </a:t>
                      </a:r>
                      <a:endParaRPr lang="en-US" sz="2400" b="0" i="0" u="none" strike="noStrike">
                        <a:solidFill>
                          <a:srgbClr val="000000"/>
                        </a:solidFill>
                        <a:effectLst/>
                        <a:latin typeface="+mj-lt"/>
                      </a:endParaRPr>
                    </a:p>
                  </a:txBody>
                  <a:tcPr marL="9525" marR="9525" marT="9525" marB="0" anchor="b">
                    <a:noFill/>
                  </a:tcPr>
                </a:tc>
                <a:tc hMerge="1">
                  <a:txBody>
                    <a:bodyPr/>
                    <a:lstStyle/>
                    <a:p>
                      <a:pPr algn="l" fontAlgn="b">
                        <a:buNone/>
                      </a:pPr>
                      <a:endParaRPr lang="en-US" sz="1800" b="0" i="0" u="none" strike="noStrike">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b">
                        <a:buNone/>
                      </a:pPr>
                      <a:endParaRPr lang="en-US" sz="1800" b="0" i="0" u="none" strike="noStrike">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0557676"/>
                  </a:ext>
                </a:extLst>
              </a:tr>
              <a:tr h="380857">
                <a:tc>
                  <a:txBody>
                    <a:bodyPr/>
                    <a:lstStyle/>
                    <a:p>
                      <a:pPr algn="ctr" fontAlgn="ctr">
                        <a:buNone/>
                      </a:pPr>
                      <a:r>
                        <a:rPr lang="en-US" sz="1800" b="1" u="none" strike="noStrike">
                          <a:effectLst/>
                        </a:rPr>
                        <a:t>Özellik</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b="1" u="none" strike="noStrike">
                          <a:effectLst/>
                        </a:rPr>
                        <a:t>Refleks</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b="1" u="none" strike="noStrike">
                          <a:effectLst/>
                        </a:rPr>
                        <a:t>Reaksiyon Zamanı</a:t>
                      </a:r>
                      <a:endParaRPr lang="en-US" sz="1800" b="1"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1824465500"/>
                  </a:ext>
                </a:extLst>
              </a:tr>
              <a:tr h="511275">
                <a:tc>
                  <a:txBody>
                    <a:bodyPr/>
                    <a:lstStyle/>
                    <a:p>
                      <a:pPr algn="ctr" fontAlgn="ctr">
                        <a:buNone/>
                      </a:pPr>
                      <a:r>
                        <a:rPr lang="en-US" sz="1800" u="none" strike="noStrike">
                          <a:effectLst/>
                        </a:rPr>
                        <a:t>Kontrol Mekanizması</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İstemsizdir</a:t>
                      </a:r>
                      <a:r>
                        <a:rPr lang="tr-TR" sz="1800" u="none" strike="noStrike">
                          <a:effectLst/>
                        </a:rPr>
                        <a:t>, b</a:t>
                      </a:r>
                      <a:r>
                        <a:rPr lang="en-US" sz="1800" u="none" strike="noStrike">
                          <a:effectLst/>
                        </a:rPr>
                        <a:t>ilinçli bir karar mekanizması yoktur.</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tr-TR" sz="1800" u="none" strike="noStrike">
                          <a:effectLst/>
                        </a:rPr>
                        <a:t>İstemlidir,</a:t>
                      </a:r>
                      <a:r>
                        <a:rPr lang="en-US" sz="1800" u="none" strike="noStrike">
                          <a:effectLst/>
                        </a:rPr>
                        <a:t> </a:t>
                      </a:r>
                      <a:r>
                        <a:rPr lang="tr-TR" sz="1800" u="none" strike="noStrike">
                          <a:effectLst/>
                        </a:rPr>
                        <a:t>k</a:t>
                      </a:r>
                      <a:r>
                        <a:rPr lang="en-US" sz="1800" u="none" strike="noStrike">
                          <a:effectLst/>
                        </a:rPr>
                        <a:t>işi tepki verip vermemeyi seçebilir.</a:t>
                      </a:r>
                      <a:endParaRPr lang="en-US" sz="1800" b="1"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951375754"/>
                  </a:ext>
                </a:extLst>
              </a:tr>
              <a:tr h="580639">
                <a:tc>
                  <a:txBody>
                    <a:bodyPr/>
                    <a:lstStyle/>
                    <a:p>
                      <a:pPr algn="ctr" fontAlgn="ctr">
                        <a:buNone/>
                      </a:pPr>
                      <a:r>
                        <a:rPr lang="en-US" sz="1800" u="none" strike="noStrike">
                          <a:effectLst/>
                        </a:rPr>
                        <a:t>Yönetim Merkezi</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Genellikle omurilik tarafından yönetilir</a:t>
                      </a:r>
                      <a:r>
                        <a:rPr lang="tr-TR" sz="1800" u="none" strike="noStrike">
                          <a:effectLst/>
                        </a:rPr>
                        <a:t>. </a:t>
                      </a:r>
                      <a:r>
                        <a:rPr lang="en-US" sz="1800" u="none" strike="noStrike">
                          <a:effectLst/>
                        </a:rPr>
                        <a:t>Hız için beyin devre dışı bırakılır.</a:t>
                      </a:r>
                      <a:endParaRPr lang="en-US" sz="1800" b="0"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Doğrudan beyin tarafından yönetilir</a:t>
                      </a:r>
                      <a:r>
                        <a:rPr lang="tr-TR" sz="1800" u="none" strike="noStrike">
                          <a:effectLst/>
                        </a:rPr>
                        <a:t>.</a:t>
                      </a:r>
                      <a:r>
                        <a:rPr lang="en-US" sz="1800" u="none" strike="noStrike">
                          <a:effectLst/>
                        </a:rPr>
                        <a:t> Algılama, işleme ve karar verme süreci vardır.</a:t>
                      </a:r>
                      <a:endParaRPr lang="en-US" sz="1800" b="0"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2732937442"/>
                  </a:ext>
                </a:extLst>
              </a:tr>
              <a:tr h="941294">
                <a:tc>
                  <a:txBody>
                    <a:bodyPr/>
                    <a:lstStyle/>
                    <a:p>
                      <a:pPr algn="ctr" fontAlgn="ctr">
                        <a:buNone/>
                      </a:pPr>
                      <a:r>
                        <a:rPr lang="en-US" sz="1800" u="none" strike="noStrike">
                          <a:effectLst/>
                        </a:rPr>
                        <a:t>Geliştirilebilirlik</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Doğuştan gelir ve sabittir. Egzersizle hızı değiştirilemez</a:t>
                      </a:r>
                      <a:r>
                        <a:rPr lang="tr-TR" sz="1800" u="none" strike="noStrike">
                          <a:effectLst/>
                        </a:rPr>
                        <a:t>. </a:t>
                      </a:r>
                      <a:r>
                        <a:rPr lang="en-US" sz="1800" u="none" strike="noStrike">
                          <a:effectLst/>
                        </a:rPr>
                        <a:t>Hayatta kalma mekanizmasıdır.</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Geliştirilebilir. Antrenman, pratik ve odaklanma ile reaksiyon süresi kısaltılabilir.</a:t>
                      </a:r>
                      <a:endParaRPr lang="en-US" sz="1800" b="1"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370923476"/>
                  </a:ext>
                </a:extLst>
              </a:tr>
              <a:tr h="1515036">
                <a:tc>
                  <a:txBody>
                    <a:bodyPr/>
                    <a:lstStyle/>
                    <a:p>
                      <a:pPr algn="ctr" fontAlgn="ctr">
                        <a:buNone/>
                      </a:pPr>
                      <a:r>
                        <a:rPr lang="en-US" sz="1800" u="none" strike="noStrike">
                          <a:effectLst/>
                        </a:rPr>
                        <a:t>İşlem Süreci</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Uyaran &gt; omurilik &gt; tepki </a:t>
                      </a:r>
                      <a:endParaRPr lang="en-US" sz="1800" b="0"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Uyaran &gt; duyu organı &gt; beyne iletim &gt; sinyalin çözümlenmesi &gt; karar verme &gt; sinyal oluşturma &gt; sinyalin iletilmesi &gt; kasların aktivasyonu &gt; tepki </a:t>
                      </a:r>
                      <a:endParaRPr lang="en-US" sz="1800" b="0"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2120573544"/>
                  </a:ext>
                </a:extLst>
              </a:tr>
              <a:tr h="755886">
                <a:tc>
                  <a:txBody>
                    <a:bodyPr/>
                    <a:lstStyle/>
                    <a:p>
                      <a:pPr algn="ctr" fontAlgn="ctr">
                        <a:buNone/>
                      </a:pPr>
                      <a:r>
                        <a:rPr lang="en-US" sz="1800" u="none" strike="noStrike">
                          <a:effectLst/>
                        </a:rPr>
                        <a:t>Amaç</a:t>
                      </a:r>
                      <a:endParaRPr lang="en-US" sz="1800" b="1"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Vücudu ani tehlikelerden korumak.</a:t>
                      </a:r>
                      <a:endParaRPr lang="en-US" sz="1800" b="0" i="0" u="none" strike="noStrike">
                        <a:solidFill>
                          <a:srgbClr val="000000"/>
                        </a:solidFill>
                        <a:effectLst/>
                        <a:latin typeface="+mj-lt"/>
                      </a:endParaRPr>
                    </a:p>
                  </a:txBody>
                  <a:tcPr marL="9525" marR="9525" marT="9525" marB="0" anchor="ctr">
                    <a:noFill/>
                  </a:tcPr>
                </a:tc>
                <a:tc>
                  <a:txBody>
                    <a:bodyPr/>
                    <a:lstStyle/>
                    <a:p>
                      <a:pPr algn="ctr" fontAlgn="ctr">
                        <a:buNone/>
                      </a:pPr>
                      <a:r>
                        <a:rPr lang="en-US" sz="1800" u="none" strike="noStrike">
                          <a:effectLst/>
                        </a:rPr>
                        <a:t>Çevredeki değişimlere uyum sağlamak ve bilinçli eyleme geçmek. </a:t>
                      </a:r>
                      <a:endParaRPr lang="en-US" sz="1800" b="0" i="0" u="none" strike="noStrike">
                        <a:solidFill>
                          <a:srgbClr val="000000"/>
                        </a:solidFill>
                        <a:effectLst/>
                        <a:latin typeface="+mj-lt"/>
                      </a:endParaRPr>
                    </a:p>
                  </a:txBody>
                  <a:tcPr marL="9525" marR="9525" marT="9525" marB="0" anchor="ctr">
                    <a:noFill/>
                  </a:tcPr>
                </a:tc>
                <a:extLst>
                  <a:ext uri="{0D108BD9-81ED-4DB2-BD59-A6C34878D82A}">
                    <a16:rowId xmlns:a16="http://schemas.microsoft.com/office/drawing/2014/main" val="513446500"/>
                  </a:ext>
                </a:extLst>
              </a:tr>
            </a:tbl>
          </a:graphicData>
        </a:graphic>
      </p:graphicFrame>
    </p:spTree>
    <p:extLst>
      <p:ext uri="{BB962C8B-B14F-4D97-AF65-F5344CB8AC3E}">
        <p14:creationId xmlns:p14="http://schemas.microsoft.com/office/powerpoint/2010/main" val="4059827439"/>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a:t>Sağlık</a:t>
            </a:r>
            <a:r>
              <a:rPr lang="en-US" sz="2800" b="1"/>
              <a:t>: </a:t>
            </a:r>
            <a:r>
              <a:rPr lang="tr-TR" sz="2800"/>
              <a:t>Dünya Sağlık Örgütü’nün kabul ettiği şekilde, sağlık, sadece hasta veya sakat olmamak değil, bedenen, ruhen ve sosyal yönlerden tam bir iyilik durumudur. Kişinin tam olarak sağlıklı olması, bedenen hasta ya da sakat olmaması demektir. Ayrıca hasta ve sakat olmamanın yanında kişi ruhsal yönden dengeli, sosyal bakımdan da tam bir iyilik halinde olması gerekir. </a:t>
            </a:r>
          </a:p>
          <a:p>
            <a:pPr algn="just"/>
            <a:endParaRPr lang="en-US" sz="2800" b="1"/>
          </a:p>
          <a:p>
            <a:pPr algn="just"/>
            <a:endParaRPr lang="tr-TR" sz="2800" dirty="0"/>
          </a:p>
        </p:txBody>
      </p:sp>
    </p:spTree>
    <p:extLst>
      <p:ext uri="{BB962C8B-B14F-4D97-AF65-F5344CB8AC3E}">
        <p14:creationId xmlns:p14="http://schemas.microsoft.com/office/powerpoint/2010/main" val="20134906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Sağlıkla İlgili Fiziksel Uygunluk</a:t>
            </a:r>
            <a:r>
              <a:rPr lang="en-US" sz="2800" b="1" dirty="0"/>
              <a:t>:</a:t>
            </a:r>
            <a:r>
              <a:rPr lang="tr-TR" sz="2800" dirty="0"/>
              <a:t> Bu terim sağlık ile ilişkili olan fiziksel uygunluk unsurlarını (vücut kompozisyonu, kardiyovasküler uygunluk, esneklik, kas dayanıklılığı ve kuvvet) içerir.</a:t>
            </a:r>
            <a:endParaRPr lang="en-US" sz="2800" dirty="0"/>
          </a:p>
          <a:p>
            <a:pPr algn="just"/>
            <a:endParaRPr lang="tr-TR" sz="2800" dirty="0"/>
          </a:p>
          <a:p>
            <a:pPr algn="just"/>
            <a:r>
              <a:rPr lang="tr-TR" sz="2800" b="1" dirty="0"/>
              <a:t>Serbest Zaman Aktivitesi</a:t>
            </a:r>
            <a:r>
              <a:rPr lang="en-US" sz="2800" b="1" dirty="0"/>
              <a:t>:</a:t>
            </a:r>
            <a:r>
              <a:rPr lang="tr-TR" sz="2800" b="1" dirty="0"/>
              <a:t> </a:t>
            </a:r>
            <a:r>
              <a:rPr lang="tr-TR" sz="2800" dirty="0"/>
              <a:t>Kişinin kendine ayırdığı zaman içerisinde gerçekleştirdiği fiziksel uğraşlardır. Egzersiz, serbest zaman aktivitesidir ancak tüm serbest zaman aktiviteleri egzersiz değildir. </a:t>
            </a:r>
            <a:endParaRPr lang="en-US" sz="4000" dirty="0"/>
          </a:p>
        </p:txBody>
      </p:sp>
    </p:spTree>
    <p:extLst>
      <p:ext uri="{BB962C8B-B14F-4D97-AF65-F5344CB8AC3E}">
        <p14:creationId xmlns:p14="http://schemas.microsoft.com/office/powerpoint/2010/main" val="1385953842"/>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Spor</a:t>
            </a:r>
            <a:r>
              <a:rPr lang="en-US" sz="2800" b="1" dirty="0"/>
              <a:t>:</a:t>
            </a:r>
            <a:r>
              <a:rPr lang="tr-TR" sz="2800" dirty="0"/>
              <a:t> Beden eğitimi faaliyetlerini özelleştirerek, çeşitli branşlarda somutlaşmış, üst düzeyde yapıldığında fizyolojik, psikolojik, estetik ve teknik özellikleri gerekli kılan, yarışmaya dayalı ve katı kurallarla çevrili, başarıyı genişletme ve yarışmada üstün gelme amacını içeren etkinliktir.</a:t>
            </a:r>
            <a:endParaRPr lang="en-US" sz="2800" dirty="0"/>
          </a:p>
          <a:p>
            <a:pPr algn="just"/>
            <a:endParaRPr lang="tr-TR" sz="2800" dirty="0"/>
          </a:p>
          <a:p>
            <a:pPr algn="just"/>
            <a:r>
              <a:rPr lang="tr-TR" sz="2800" b="1" dirty="0"/>
              <a:t>Sürat</a:t>
            </a:r>
            <a:r>
              <a:rPr lang="en-US" sz="2800" b="1" dirty="0"/>
              <a:t>:</a:t>
            </a:r>
            <a:r>
              <a:rPr lang="tr-TR" sz="2800" dirty="0"/>
              <a:t> Birim zamanda kat edilen mesafedir. Sporda sürat, bir kişinin ya da organların en kısa sürede hareket edebilme yeteneği olarak tanımlanır.</a:t>
            </a:r>
          </a:p>
        </p:txBody>
      </p:sp>
    </p:spTree>
    <p:extLst>
      <p:ext uri="{BB962C8B-B14F-4D97-AF65-F5344CB8AC3E}">
        <p14:creationId xmlns:p14="http://schemas.microsoft.com/office/powerpoint/2010/main" val="2704097677"/>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108543"/>
          </a:xfrm>
          <a:prstGeom prst="rect">
            <a:avLst/>
          </a:prstGeom>
        </p:spPr>
        <p:txBody>
          <a:bodyPr wrap="square">
            <a:spAutoFit/>
          </a:bodyPr>
          <a:lstStyle/>
          <a:p>
            <a:pPr algn="just"/>
            <a:r>
              <a:rPr lang="tr-TR" sz="2800" b="1" dirty="0"/>
              <a:t>Temel Motorik Özellikler</a:t>
            </a:r>
            <a:r>
              <a:rPr lang="en-US" sz="2800" b="1" dirty="0"/>
              <a:t>:</a:t>
            </a:r>
            <a:r>
              <a:rPr lang="tr-TR" sz="2800" dirty="0"/>
              <a:t> Kuvvet, sürat, dayanıklılık, koordinasyon ve dengedir.</a:t>
            </a:r>
            <a:endParaRPr lang="en-US" sz="2800" dirty="0"/>
          </a:p>
          <a:p>
            <a:pPr algn="just"/>
            <a:endParaRPr lang="tr-TR" sz="2800" dirty="0"/>
          </a:p>
          <a:p>
            <a:pPr algn="just"/>
            <a:r>
              <a:rPr lang="tr-TR" sz="2800" b="1" dirty="0"/>
              <a:t>Vücut Kompozisyonu</a:t>
            </a:r>
            <a:r>
              <a:rPr lang="en-US" sz="2800" b="1" dirty="0"/>
              <a:t>:</a:t>
            </a:r>
            <a:r>
              <a:rPr lang="tr-TR" sz="2800" b="1" dirty="0"/>
              <a:t> </a:t>
            </a:r>
            <a:r>
              <a:rPr lang="tr-TR" sz="2800" dirty="0"/>
              <a:t>Vücutta bulunan kas, yağ, kemik ve diğer hayati organların oranını gösteren fiziksel uygunluk bileşenidir. Vücut kompozisyonunun belirlenmesi, fiziksel uygunluk bileşenlerinden performansa dayalı olmayan tek ölçümdür.</a:t>
            </a:r>
          </a:p>
        </p:txBody>
      </p:sp>
    </p:spTree>
    <p:extLst>
      <p:ext uri="{BB962C8B-B14F-4D97-AF65-F5344CB8AC3E}">
        <p14:creationId xmlns:p14="http://schemas.microsoft.com/office/powerpoint/2010/main" val="536703918"/>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901" y="54233"/>
            <a:ext cx="12191999" cy="830997"/>
          </a:xfrm>
          <a:prstGeom prst="rect">
            <a:avLst/>
          </a:prstGeom>
          <a:noFill/>
        </p:spPr>
        <p:txBody>
          <a:bodyPr wrap="square" rtlCol="0">
            <a:spAutoFit/>
          </a:bodyPr>
          <a:lstStyle/>
          <a:p>
            <a:r>
              <a:rPr lang="en-US" sz="4800" b="1" u="sng" dirty="0" err="1">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rPr>
              <a:t>Kavramlar</a:t>
            </a:r>
            <a:endParaRPr lang="en-GB"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endParaRPr>
          </a:p>
        </p:txBody>
      </p:sp>
      <p:sp>
        <p:nvSpPr>
          <p:cNvPr id="4" name="Dikdörtgen 4"/>
          <p:cNvSpPr/>
          <p:nvPr/>
        </p:nvSpPr>
        <p:spPr>
          <a:xfrm>
            <a:off x="412566" y="1700612"/>
            <a:ext cx="11352714" cy="3970318"/>
          </a:xfrm>
          <a:prstGeom prst="rect">
            <a:avLst/>
          </a:prstGeom>
        </p:spPr>
        <p:txBody>
          <a:bodyPr wrap="square">
            <a:spAutoFit/>
          </a:bodyPr>
          <a:lstStyle/>
          <a:p>
            <a:pPr algn="just"/>
            <a:r>
              <a:rPr lang="tr-TR" sz="2800" b="1" dirty="0"/>
              <a:t>Yaşam Kalitesi</a:t>
            </a:r>
            <a:r>
              <a:rPr lang="en-US" sz="2800" b="1" dirty="0"/>
              <a:t>:</a:t>
            </a:r>
            <a:r>
              <a:rPr lang="tr-TR" sz="2800" b="1" dirty="0"/>
              <a:t> </a:t>
            </a:r>
            <a:r>
              <a:rPr lang="tr-TR" sz="2800" dirty="0"/>
              <a:t>İyi olma durumunun tüm yönleriyle kapsandığı bir terimdir. Ancak, toplum açısından bakıldığında iki çeşit yaşam kalitesi vardır. Bunlardan birincisi sağlıkla ilgi yaşam kalitesi diğeri ise sağlıkla ilgili olmayan yaşam kalitesidir. Sağlıkla ilgili bölüm doğrudan fiziksel ve mental yapıyı etkilerken, sağlıkla ilgili olmayan bölüm mutluluk ve yaşamdan tatmin olma gibi bileşenleri içermektedir.</a:t>
            </a:r>
            <a:endParaRPr lang="en-US" sz="2800" dirty="0"/>
          </a:p>
          <a:p>
            <a:pPr algn="just"/>
            <a:endParaRPr lang="tr-TR" sz="2800" dirty="0"/>
          </a:p>
          <a:p>
            <a:pPr algn="just"/>
            <a:r>
              <a:rPr lang="tr-TR" sz="2800" b="1" dirty="0"/>
              <a:t>Zindelik (Wellness)</a:t>
            </a:r>
            <a:r>
              <a:rPr lang="en-US" sz="2800" b="1" dirty="0"/>
              <a:t>:</a:t>
            </a:r>
            <a:r>
              <a:rPr lang="tr-TR" sz="2800" b="1" dirty="0"/>
              <a:t> </a:t>
            </a:r>
            <a:r>
              <a:rPr lang="tr-TR" sz="2800" dirty="0"/>
              <a:t>Bu terim yaygın olarak, sağlıkla ilgili olumlu durumu ifade etmek için kullanılmaktadır. </a:t>
            </a:r>
            <a:endParaRPr lang="en-US" sz="5400" dirty="0"/>
          </a:p>
        </p:txBody>
      </p:sp>
    </p:spTree>
    <p:extLst>
      <p:ext uri="{BB962C8B-B14F-4D97-AF65-F5344CB8AC3E}">
        <p14:creationId xmlns:p14="http://schemas.microsoft.com/office/powerpoint/2010/main" val="2760877694"/>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wd">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90"/>
                                          </p:val>
                                        </p:tav>
                                        <p:tav tm="100000">
                                          <p:val>
                                            <p:fltVal val="0"/>
                                          </p:val>
                                        </p:tav>
                                      </p:tavLst>
                                    </p:anim>
                                    <p:animEffect transition="in" filter="fade">
                                      <p:cBhvr>
                                        <p:cTn id="1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TotalTime>
  <Words>1889</Words>
  <Application>Microsoft Office PowerPoint</Application>
  <PresentationFormat>Widescreen</PresentationFormat>
  <Paragraphs>141</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00300</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Yetkin Utku KAMUK</cp:lastModifiedBy>
  <cp:revision>176</cp:revision>
  <dcterms:created xsi:type="dcterms:W3CDTF">2015-11-26T07:58:26Z</dcterms:created>
  <dcterms:modified xsi:type="dcterms:W3CDTF">2026-09-29T07:35:45Z</dcterms:modified>
</cp:coreProperties>
</file>