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21" r:id="rId2"/>
    <p:sldId id="425" r:id="rId3"/>
    <p:sldId id="423" r:id="rId4"/>
    <p:sldId id="424" r:id="rId5"/>
    <p:sldId id="426" r:id="rId6"/>
    <p:sldId id="427" r:id="rId7"/>
    <p:sldId id="428" r:id="rId8"/>
    <p:sldId id="429" r:id="rId9"/>
    <p:sldId id="430" r:id="rId10"/>
    <p:sldId id="431" r:id="rId11"/>
    <p:sldId id="432" r:id="rId12"/>
    <p:sldId id="433" r:id="rId13"/>
    <p:sldId id="434" r:id="rId1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na kılınç" initials="sk" lastIdx="1" clrIdx="0">
    <p:extLst>
      <p:ext uri="{19B8F6BF-5375-455C-9EA6-DF929625EA0E}">
        <p15:presenceInfo xmlns:p15="http://schemas.microsoft.com/office/powerpoint/2012/main" userId="sena kılınç"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8"/>
    <a:srgbClr val="FFF7E6"/>
    <a:srgbClr val="FFF0C0"/>
    <a:srgbClr val="FFEEBA"/>
    <a:srgbClr val="FFD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69" autoAdjust="0"/>
    <p:restoredTop sz="94660"/>
  </p:normalViewPr>
  <p:slideViewPr>
    <p:cSldViewPr snapToGrid="0">
      <p:cViewPr varScale="1">
        <p:scale>
          <a:sx n="110" d="100"/>
          <a:sy n="110" d="100"/>
        </p:scale>
        <p:origin x="798" y="114"/>
      </p:cViewPr>
      <p:guideLst/>
    </p:cSldViewPr>
  </p:slideViewPr>
  <p:notesTextViewPr>
    <p:cViewPr>
      <p:scale>
        <a:sx n="3" d="2"/>
        <a:sy n="3" d="2"/>
      </p:scale>
      <p:origin x="0" y="0"/>
    </p:cViewPr>
  </p:notesTextViewPr>
  <p:sorterViewPr>
    <p:cViewPr varScale="1">
      <p:scale>
        <a:sx n="100" d="100"/>
        <a:sy n="100" d="100"/>
      </p:scale>
      <p:origin x="0" y="-150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5A9134-B0AC-4BB1-A4C2-1EC381FA930A}" type="datetimeFigureOut">
              <a:rPr lang="tr-TR" smtClean="0"/>
              <a:t>13.03.2022</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53CED-DAB9-4AA6-BB52-8C638CDBCD51}" type="slidenum">
              <a:rPr lang="tr-TR" smtClean="0"/>
              <a:t>‹#›</a:t>
            </a:fld>
            <a:endParaRPr lang="tr-TR"/>
          </a:p>
        </p:txBody>
      </p:sp>
    </p:spTree>
    <p:extLst>
      <p:ext uri="{BB962C8B-B14F-4D97-AF65-F5344CB8AC3E}">
        <p14:creationId xmlns:p14="http://schemas.microsoft.com/office/powerpoint/2010/main" val="155357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2" descr="http://www.digitech-i.com/sites/default/files/empty-banner.jpg"/>
          <p:cNvPicPr>
            <a:picLocks noChangeAspect="1" noChangeArrowheads="1"/>
          </p:cNvPicPr>
          <p:nvPr userDrawn="1"/>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a:extLst/>
        </p:spPr>
      </p:pic>
      <p:sp>
        <p:nvSpPr>
          <p:cNvPr id="9" name="TextBox 8"/>
          <p:cNvSpPr txBox="1"/>
          <p:nvPr userDrawn="1"/>
        </p:nvSpPr>
        <p:spPr>
          <a:xfrm rot="850330">
            <a:off x="11035343" y="5994235"/>
            <a:ext cx="898197" cy="523220"/>
          </a:xfrm>
          <a:prstGeom prst="rect">
            <a:avLst/>
          </a:prstGeom>
          <a:noFill/>
        </p:spPr>
        <p:txBody>
          <a:bodyPr wrap="square" rtlCol="0">
            <a:spAutoFit/>
          </a:bodyPr>
          <a:lstStyle/>
          <a:p>
            <a:pPr algn="ctr"/>
            <a:fld id="{12D62F25-AD9C-4477-A18E-7D08178814C6}" type="slidenum">
              <a:rPr lang="tr-TR" sz="2800" b="1" smtClean="0">
                <a:solidFill>
                  <a:schemeClr val="bg1"/>
                </a:solidFill>
                <a:latin typeface="00300" panose="00000400000000000000" pitchFamily="2" charset="0"/>
              </a:rPr>
              <a:pPr algn="ctr"/>
              <a:t>‹#›</a:t>
            </a:fld>
            <a:endParaRPr lang="tr-TR" sz="2800" b="1" dirty="0">
              <a:solidFill>
                <a:schemeClr val="bg1"/>
              </a:solidFill>
              <a:latin typeface="00300" panose="00000400000000000000" pitchFamily="2" charset="0"/>
            </a:endParaRPr>
          </a:p>
        </p:txBody>
      </p:sp>
    </p:spTree>
    <p:extLst>
      <p:ext uri="{BB962C8B-B14F-4D97-AF65-F5344CB8AC3E}">
        <p14:creationId xmlns:p14="http://schemas.microsoft.com/office/powerpoint/2010/main" val="3510020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2" descr="http://www.digitech-i.com/sites/default/files/empty-banner.jpg"/>
          <p:cNvPicPr>
            <a:picLocks noChangeAspect="1" noChangeArrowheads="1"/>
          </p:cNvPicPr>
          <p:nvPr userDrawn="1"/>
        </p:nvPicPr>
        <p:blipFill rotWithShape="1">
          <a:blip r:embed="rId2">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a:extLst/>
        </p:spPr>
      </p:pic>
      <p:sp>
        <p:nvSpPr>
          <p:cNvPr id="9" name="TextBox 8"/>
          <p:cNvSpPr txBox="1"/>
          <p:nvPr userDrawn="1"/>
        </p:nvSpPr>
        <p:spPr>
          <a:xfrm rot="850330">
            <a:off x="11035343" y="5994235"/>
            <a:ext cx="898197" cy="523220"/>
          </a:xfrm>
          <a:prstGeom prst="rect">
            <a:avLst/>
          </a:prstGeom>
          <a:noFill/>
        </p:spPr>
        <p:txBody>
          <a:bodyPr wrap="square" rtlCol="0">
            <a:spAutoFit/>
          </a:bodyPr>
          <a:lstStyle/>
          <a:p>
            <a:pPr algn="ctr"/>
            <a:fld id="{12D62F25-AD9C-4477-A18E-7D08178814C6}" type="slidenum">
              <a:rPr lang="tr-TR" sz="2800" b="1" smtClean="0">
                <a:solidFill>
                  <a:schemeClr val="bg1"/>
                </a:solidFill>
                <a:latin typeface="00300" panose="00000400000000000000" pitchFamily="2" charset="0"/>
              </a:rPr>
              <a:pPr algn="ctr"/>
              <a:t>‹#›</a:t>
            </a:fld>
            <a:endParaRPr lang="tr-TR" sz="2800" b="1">
              <a:solidFill>
                <a:schemeClr val="bg1"/>
              </a:solidFill>
              <a:latin typeface="00300" panose="00000400000000000000" pitchFamily="2" charset="0"/>
            </a:endParaRPr>
          </a:p>
        </p:txBody>
      </p:sp>
    </p:spTree>
    <p:extLst>
      <p:ext uri="{BB962C8B-B14F-4D97-AF65-F5344CB8AC3E}">
        <p14:creationId xmlns:p14="http://schemas.microsoft.com/office/powerpoint/2010/main" val="2317343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000">
              <a:schemeClr val="accent4">
                <a:lumMod val="0"/>
                <a:lumOff val="100000"/>
              </a:schemeClr>
            </a:gs>
            <a:gs pos="100000">
              <a:srgbClr val="FFD961"/>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7" name="Picture 18" descr="http://www.muholc2014.hitit.edu.tr/dosyalar/08092014-lxlgmu.png"/>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b="-1288"/>
          <a:stretch/>
        </p:blipFill>
        <p:spPr bwMode="auto">
          <a:xfrm>
            <a:off x="10725939" y="153132"/>
            <a:ext cx="983461" cy="9977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http://www.digitech-i.com/sites/default/files/empty-banner.jpg"/>
          <p:cNvPicPr>
            <a:picLocks noChangeAspect="1" noChangeArrowheads="1"/>
          </p:cNvPicPr>
          <p:nvPr userDrawn="1"/>
        </p:nvPicPr>
        <p:blipFill rotWithShape="1">
          <a:blip r:embed="rId5">
            <a:duotone>
              <a:prstClr val="black"/>
              <a:schemeClr val="accent6">
                <a:tint val="45000"/>
                <a:satMod val="400000"/>
              </a:schemeClr>
            </a:duotone>
            <a:extLst>
              <a:ext uri="{28A0092B-C50C-407E-A947-70E740481C1C}">
                <a14:useLocalDpi xmlns:a14="http://schemas.microsoft.com/office/drawing/2010/main" val="0"/>
              </a:ext>
            </a:extLst>
          </a:blip>
          <a:srcRect l="40090" r="40224" b="49400"/>
          <a:stretch/>
        </p:blipFill>
        <p:spPr bwMode="auto">
          <a:xfrm rot="799201">
            <a:off x="10975689" y="5886612"/>
            <a:ext cx="1000992" cy="733631"/>
          </a:xfrm>
          <a:prstGeom prst="roundRect">
            <a:avLst>
              <a:gd name="adj" fmla="val 17856"/>
            </a:avLst>
          </a:prstGeom>
          <a:solidFill>
            <a:srgbClr val="FFFFFF"/>
          </a:solidFill>
          <a:ln w="76200" cap="sq">
            <a:solidFill>
              <a:srgbClr val="EAEAEA"/>
            </a:solidFill>
            <a:miter lim="800000"/>
          </a:ln>
          <a:effectLst>
            <a:outerShdw blurRad="76200" dir="13500000" sy="23000" kx="1200000" algn="br" rotWithShape="0">
              <a:prstClr val="black">
                <a:alpha val="20000"/>
              </a:prstClr>
            </a:outerShdw>
          </a:effectLst>
          <a:scene3d>
            <a:camera prst="orthographicFront"/>
            <a:lightRig rig="threePt" dir="t">
              <a:rot lat="0" lon="0" rev="2700000"/>
            </a:lightRig>
          </a:scene3d>
          <a:sp3d contourW="6350">
            <a:bevelT h="38100"/>
            <a:contourClr>
              <a:srgbClr val="C0C0C0"/>
            </a:contourClr>
          </a:sp3d>
          <a:extLst/>
        </p:spPr>
      </p:pic>
      <p:sp>
        <p:nvSpPr>
          <p:cNvPr id="8" name="TextBox 7"/>
          <p:cNvSpPr txBox="1"/>
          <p:nvPr userDrawn="1"/>
        </p:nvSpPr>
        <p:spPr>
          <a:xfrm rot="850330">
            <a:off x="11035343" y="5994235"/>
            <a:ext cx="898197" cy="523220"/>
          </a:xfrm>
          <a:prstGeom prst="rect">
            <a:avLst/>
          </a:prstGeom>
          <a:noFill/>
        </p:spPr>
        <p:txBody>
          <a:bodyPr wrap="square" rtlCol="0">
            <a:spAutoFit/>
          </a:bodyPr>
          <a:lstStyle/>
          <a:p>
            <a:pPr algn="ctr"/>
            <a:fld id="{12D62F25-AD9C-4477-A18E-7D08178814C6}" type="slidenum">
              <a:rPr lang="tr-TR" sz="2800" b="1" smtClean="0">
                <a:solidFill>
                  <a:schemeClr val="bg1"/>
                </a:solidFill>
                <a:latin typeface="00300" panose="00000400000000000000" pitchFamily="2" charset="0"/>
              </a:rPr>
              <a:pPr algn="ctr"/>
              <a:t>‹#›</a:t>
            </a:fld>
            <a:endParaRPr lang="tr-TR" sz="2800" b="1" dirty="0">
              <a:solidFill>
                <a:schemeClr val="bg1"/>
              </a:solidFill>
              <a:latin typeface="00300" panose="00000400000000000000" pitchFamily="2" charset="0"/>
            </a:endParaRPr>
          </a:p>
        </p:txBody>
      </p:sp>
    </p:spTree>
    <p:extLst>
      <p:ext uri="{BB962C8B-B14F-4D97-AF65-F5344CB8AC3E}">
        <p14:creationId xmlns:p14="http://schemas.microsoft.com/office/powerpoint/2010/main" val="1816671626"/>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 y="5235833"/>
            <a:ext cx="11941873" cy="707886"/>
          </a:xfrm>
          <a:prstGeom prst="rect">
            <a:avLst/>
          </a:prstGeom>
          <a:noFill/>
        </p:spPr>
        <p:txBody>
          <a:bodyPr wrap="square" rtlCol="0">
            <a:spAutoFit/>
          </a:bodyPr>
          <a:lstStyle/>
          <a:p>
            <a:pPr algn="ctr"/>
            <a:r>
              <a:rPr lang="tr-TR" sz="4000" b="1"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anose="00000400000000000000" pitchFamily="2" charset="0"/>
              </a:rPr>
              <a:t>FİZİKSEL AKTİVİTE VE FİZİKSEL UYGUNLUK İLİŞKİSİ </a:t>
            </a:r>
          </a:p>
        </p:txBody>
      </p:sp>
      <p:pic>
        <p:nvPicPr>
          <p:cNvPr id="1026" name="Picture 2" descr="http://www.digitech-i.com/sites/default/files/empty-banner.jpg"/>
          <p:cNvPicPr>
            <a:picLocks noChangeAspect="1" noChangeArrowheads="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1" r="80312"/>
          <a:stretch/>
        </p:blipFill>
        <p:spPr bwMode="auto">
          <a:xfrm rot="5400000">
            <a:off x="2019717" y="-1208884"/>
            <a:ext cx="1957349" cy="57182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5" name="Picture 2" descr="http://www.digitech-i.com/sites/default/files/empty-banner.jpg"/>
          <p:cNvPicPr>
            <a:picLocks noChangeAspect="1" noChangeArrowheads="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0268" r="59821"/>
          <a:stretch/>
        </p:blipFill>
        <p:spPr bwMode="auto">
          <a:xfrm>
            <a:off x="9048091" y="1188295"/>
            <a:ext cx="2893783" cy="38028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32" name="Picture 8" descr="http://www.gtbayymca.org/wp-content/uploads/2015/09/Swim-lessons1.pn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6046" t="4321" r="5501" b="10452"/>
          <a:stretch/>
        </p:blipFill>
        <p:spPr bwMode="auto">
          <a:xfrm>
            <a:off x="9205889" y="190501"/>
            <a:ext cx="3069547" cy="47682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digitech-i.com/sites/default/files/empty-banner.jpg"/>
          <p:cNvPicPr>
            <a:picLocks noChangeAspect="1" noChangeArrowheads="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60089" r="20295"/>
          <a:stretch/>
        </p:blipFill>
        <p:spPr bwMode="auto">
          <a:xfrm>
            <a:off x="6040127" y="876300"/>
            <a:ext cx="2850740" cy="411487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34" name="Picture 10" descr="http://www.immediateentourage.com/ie/wp-content/uploads/2011/01/Old+Couple+on+Beach+by+FaceMePLS.png"/>
          <p:cNvPicPr>
            <a:picLocks noChangeAspect="1" noChangeArrowheads="1"/>
          </p:cNvPicPr>
          <p:nvPr/>
        </p:nvPicPr>
        <p:blipFill rotWithShape="1">
          <a:blip r:embed="rId4">
            <a:extLst>
              <a:ext uri="{28A0092B-C50C-407E-A947-70E740481C1C}">
                <a14:useLocalDpi xmlns:a14="http://schemas.microsoft.com/office/drawing/2010/main" val="0"/>
              </a:ext>
            </a:extLst>
          </a:blip>
          <a:srcRect r="52389" b="6944"/>
          <a:stretch/>
        </p:blipFill>
        <p:spPr bwMode="auto">
          <a:xfrm flipH="1">
            <a:off x="6014728" y="190499"/>
            <a:ext cx="2532268" cy="47666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digitech-i.com/sites/default/files/empty-banner.jpg"/>
          <p:cNvPicPr>
            <a:picLocks noChangeAspect="1" noChangeArrowheads="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40090" r="40224"/>
          <a:stretch/>
        </p:blipFill>
        <p:spPr bwMode="auto">
          <a:xfrm rot="5400000">
            <a:off x="1891431" y="1041956"/>
            <a:ext cx="2226622" cy="57309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1038" name="Picture 14" descr="http://dodgeskiboots.com/wp-content/themes/carbon-fiber/img/dodge-ski-tea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8775" y="2645254"/>
            <a:ext cx="6091314" cy="252432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hssports.co.uk/skin/frontend/default/hssports/images/services/runn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210" y="243504"/>
            <a:ext cx="4597820" cy="2437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100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6873" y="917886"/>
            <a:ext cx="11635013" cy="4616648"/>
          </a:xfrm>
          <a:prstGeom prst="rect">
            <a:avLst/>
          </a:prstGeom>
          <a:noFill/>
        </p:spPr>
        <p:txBody>
          <a:bodyPr wrap="square" rtlCol="0">
            <a:spAutoFit/>
          </a:bodyPr>
          <a:lstStyle/>
          <a:p>
            <a:pPr algn="just">
              <a:lnSpc>
                <a:spcPct val="150000"/>
              </a:lnSpc>
            </a:pPr>
            <a:r>
              <a:rPr lang="en-GB" sz="2800" dirty="0" err="1">
                <a:ln w="10160">
                  <a:noFill/>
                  <a:prstDash val="solid"/>
                </a:ln>
                <a:latin typeface="00300" panose="00000400000000000000" pitchFamily="2" charset="0"/>
              </a:rPr>
              <a:t>Asırlar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öncesinde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ilkel</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insanların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sağlık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açısından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günümüzdekine</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benzer</a:t>
            </a:r>
            <a:r>
              <a:rPr lang="tr-TR" sz="2800" dirty="0" smtClean="0">
                <a:ln w="10160">
                  <a:noFill/>
                  <a:prstDash val="solid"/>
                </a:ln>
                <a:latin typeface="00300" panose="00000400000000000000" pitchFamily="2" charset="0"/>
              </a:rPr>
              <a:t>i </a:t>
            </a:r>
            <a:r>
              <a:rPr lang="en-GB" sz="2800" dirty="0" err="1" smtClean="0">
                <a:ln w="10160">
                  <a:noFill/>
                  <a:prstDash val="solid"/>
                </a:ln>
                <a:latin typeface="00300" panose="00000400000000000000" pitchFamily="2" charset="0"/>
              </a:rPr>
              <a:t>problemleri</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yoktu</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Teknolojinin</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gelişmesine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bağlı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olarak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toplumlarda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endüstrileşme</a:t>
            </a:r>
            <a:r>
              <a:rPr lang="en-GB" sz="2800" dirty="0">
                <a:ln w="10160">
                  <a:noFill/>
                  <a:prstDash val="solid"/>
                </a:ln>
                <a:latin typeface="00300" panose="00000400000000000000" pitchFamily="2" charset="0"/>
              </a:rPr>
              <a:t> ve </a:t>
            </a:r>
            <a:r>
              <a:rPr lang="en-GB" sz="2800" dirty="0" err="1">
                <a:ln w="10160">
                  <a:noFill/>
                  <a:prstDash val="solid"/>
                </a:ln>
                <a:latin typeface="00300" panose="00000400000000000000" pitchFamily="2" charset="0"/>
              </a:rPr>
              <a:t>makineleşmenin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olumlu</a:t>
            </a:r>
            <a:r>
              <a:rPr lang="en-GB" sz="2800" dirty="0">
                <a:ln w="10160">
                  <a:noFill/>
                  <a:prstDash val="solid"/>
                </a:ln>
                <a:latin typeface="00300" panose="00000400000000000000" pitchFamily="2" charset="0"/>
              </a:rPr>
              <a:t> ve </a:t>
            </a:r>
            <a:r>
              <a:rPr lang="en-GB" sz="2800" dirty="0" err="1">
                <a:ln w="10160">
                  <a:noFill/>
                  <a:prstDash val="solid"/>
                </a:ln>
                <a:latin typeface="00300" panose="00000400000000000000" pitchFamily="2" charset="0"/>
              </a:rPr>
              <a:t>olumsuz</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yönlerini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görmemiz</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mümkündür</a:t>
            </a:r>
            <a:r>
              <a:rPr lang="en-GB" sz="2800" dirty="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Özellikle</a:t>
            </a:r>
            <a:r>
              <a:rPr lang="en-GB" sz="2800" dirty="0" smtClean="0">
                <a:ln w="10160">
                  <a:noFill/>
                  <a:prstDash val="solid"/>
                </a:ln>
                <a:latin typeface="00300" panose="00000400000000000000" pitchFamily="2" charset="0"/>
              </a:rPr>
              <a:t> </a:t>
            </a:r>
            <a:r>
              <a:rPr lang="en-GB" sz="2800" dirty="0">
                <a:ln w="10160">
                  <a:noFill/>
                  <a:prstDash val="solid"/>
                </a:ln>
                <a:latin typeface="00300" panose="00000400000000000000" pitchFamily="2" charset="0"/>
              </a:rPr>
              <a:t>20. </a:t>
            </a:r>
            <a:r>
              <a:rPr lang="en-GB" sz="2800" dirty="0" err="1">
                <a:ln w="10160">
                  <a:noFill/>
                  <a:prstDash val="solid"/>
                </a:ln>
                <a:latin typeface="00300" panose="00000400000000000000" pitchFamily="2" charset="0"/>
              </a:rPr>
              <a:t>asırdaki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gelişmeler</a:t>
            </a:r>
            <a:r>
              <a:rPr lang="en-GB" sz="2800" dirty="0">
                <a:ln w="10160">
                  <a:noFill/>
                  <a:prstDash val="solid"/>
                </a:ln>
                <a:latin typeface="00300" panose="00000400000000000000" pitchFamily="2" charset="0"/>
              </a:rPr>
              <a:t> </a:t>
            </a:r>
            <a:r>
              <a:rPr lang="en-GB" sz="2800" dirty="0" smtClean="0">
                <a:ln w="10160">
                  <a:noFill/>
                  <a:prstDash val="solid"/>
                </a:ln>
                <a:latin typeface="00300" panose="00000400000000000000" pitchFamily="2" charset="0"/>
              </a:rPr>
              <a:t>(</a:t>
            </a:r>
            <a:r>
              <a:rPr lang="tr-TR" sz="2800" dirty="0" smtClean="0">
                <a:ln w="10160">
                  <a:noFill/>
                  <a:prstDash val="solid"/>
                </a:ln>
                <a:latin typeface="00300" panose="00000400000000000000" pitchFamily="2" charset="0"/>
              </a:rPr>
              <a:t>dijitalleşme</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nükleer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enerji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kaynakları</a:t>
            </a:r>
            <a:r>
              <a:rPr lang="en-GB" sz="2800" dirty="0">
                <a:ln w="10160">
                  <a:noFill/>
                  <a:prstDash val="solid"/>
                </a:ln>
                <a:latin typeface="00300" panose="00000400000000000000" pitchFamily="2" charset="0"/>
              </a:rPr>
              <a:t>, petrol </a:t>
            </a:r>
            <a:r>
              <a:rPr lang="en-GB" sz="2800" dirty="0" err="1">
                <a:ln w="10160">
                  <a:noFill/>
                  <a:prstDash val="solid"/>
                </a:ln>
                <a:latin typeface="00300" panose="00000400000000000000" pitchFamily="2" charset="0"/>
              </a:rPr>
              <a:t>ürünleri</a:t>
            </a:r>
            <a:r>
              <a:rPr lang="en-GB" sz="2800" dirty="0">
                <a:ln w="10160">
                  <a:noFill/>
                  <a:prstDash val="solid"/>
                </a:ln>
                <a:latin typeface="00300" panose="00000400000000000000" pitchFamily="2" charset="0"/>
              </a:rPr>
              <a:t> vs.) </a:t>
            </a:r>
            <a:r>
              <a:rPr lang="en-GB" sz="2800" dirty="0" err="1">
                <a:ln w="10160">
                  <a:noFill/>
                  <a:prstDash val="solid"/>
                </a:ln>
                <a:latin typeface="00300" panose="00000400000000000000" pitchFamily="2" charset="0"/>
              </a:rPr>
              <a:t>yaşam</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tempomuzu</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değiştirmiş</a:t>
            </a:r>
            <a:r>
              <a:rPr lang="en-GB" sz="2800" dirty="0">
                <a:ln w="10160">
                  <a:noFill/>
                  <a:prstDash val="solid"/>
                </a:ln>
                <a:latin typeface="00300" panose="00000400000000000000" pitchFamily="2" charset="0"/>
              </a:rPr>
              <a:t> ve </a:t>
            </a:r>
            <a:r>
              <a:rPr lang="en-GB" sz="2800" dirty="0" err="1">
                <a:ln w="10160">
                  <a:noFill/>
                  <a:prstDash val="solid"/>
                </a:ln>
                <a:latin typeface="00300" panose="00000400000000000000" pitchFamily="2" charset="0"/>
              </a:rPr>
              <a:t>bu</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teknolojik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ilerlemelerden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dolayı</a:t>
            </a:r>
            <a:r>
              <a:rPr lang="en-GB" sz="2800" dirty="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fiziksel</a:t>
            </a:r>
            <a:r>
              <a:rPr lang="en-GB" sz="2800" dirty="0" smtClean="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faaliyetler</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azalmış</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zihinsel</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çalışmalar</a:t>
            </a:r>
            <a:r>
              <a:rPr lang="en-GB" sz="2800" dirty="0" smtClean="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art</a:t>
            </a:r>
            <a:r>
              <a:rPr lang="en-GB" sz="2800" dirty="0" err="1" smtClean="0">
                <a:ln w="10160">
                  <a:noFill/>
                  <a:prstDash val="solid"/>
                </a:ln>
                <a:latin typeface="00300" panose="00000400000000000000" pitchFamily="2" charset="0"/>
              </a:rPr>
              <a:t>mıştır</a:t>
            </a:r>
            <a:r>
              <a:rPr lang="en-GB" sz="2800" dirty="0">
                <a:ln w="10160">
                  <a:noFill/>
                  <a:prstDash val="solid"/>
                </a:ln>
                <a:latin typeface="00300" panose="00000400000000000000" pitchFamily="2" charset="0"/>
              </a:rPr>
              <a:t>. </a:t>
            </a:r>
          </a:p>
        </p:txBody>
      </p:sp>
      <p:sp>
        <p:nvSpPr>
          <p:cNvPr id="4" name="TextBox 3"/>
          <p:cNvSpPr txBox="1"/>
          <p:nvPr/>
        </p:nvSpPr>
        <p:spPr>
          <a:xfrm>
            <a:off x="88901" y="54233"/>
            <a:ext cx="12191999" cy="830997"/>
          </a:xfrm>
          <a:prstGeom prst="rect">
            <a:avLst/>
          </a:prstGeom>
          <a:noFill/>
        </p:spPr>
        <p:txBody>
          <a:bodyPr wrap="square" rtlCol="0">
            <a:spAutoFit/>
          </a:bodyPr>
          <a:lstStyle/>
          <a:p>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Fiziksel</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Aktivite</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ve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Sağlık</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774054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6"/>
          <p:cNvSpPr txBox="1"/>
          <p:nvPr/>
        </p:nvSpPr>
        <p:spPr>
          <a:xfrm>
            <a:off x="186875" y="1153057"/>
            <a:ext cx="7042062" cy="4616648"/>
          </a:xfrm>
          <a:prstGeom prst="rect">
            <a:avLst/>
          </a:prstGeom>
          <a:noFill/>
        </p:spPr>
        <p:txBody>
          <a:bodyPr wrap="square" rtlCol="0">
            <a:spAutoFit/>
          </a:bodyPr>
          <a:lstStyle/>
          <a:p>
            <a:pPr lvl="0">
              <a:lnSpc>
                <a:spcPct val="150000"/>
              </a:lnSpc>
              <a:spcBef>
                <a:spcPct val="20000"/>
              </a:spcBef>
              <a:defRPr/>
            </a:pPr>
            <a:r>
              <a:rPr lang="tr-TR" sz="2800" dirty="0">
                <a:solidFill>
                  <a:prstClr val="black"/>
                </a:solidFill>
                <a:latin typeface="00300" panose="00000400000000000000" pitchFamily="2" charset="0"/>
              </a:rPr>
              <a:t>Fiziksel aktivite, iskelet kasları vasıtasıyla vücudun hareketi sonucunda enerji </a:t>
            </a:r>
            <a:r>
              <a:rPr lang="tr-TR" sz="2800" dirty="0" smtClean="0">
                <a:solidFill>
                  <a:prstClr val="black"/>
                </a:solidFill>
                <a:latin typeface="00300" panose="00000400000000000000" pitchFamily="2" charset="0"/>
              </a:rPr>
              <a:t>harcanmasıdır.</a:t>
            </a:r>
            <a:r>
              <a:rPr lang="en-GB" sz="2800" dirty="0" smtClean="0">
                <a:solidFill>
                  <a:prstClr val="black"/>
                </a:solidFill>
                <a:latin typeface="00300" panose="00000400000000000000" pitchFamily="2" charset="0"/>
              </a:rPr>
              <a:t> </a:t>
            </a:r>
            <a:r>
              <a:rPr lang="tr-TR" sz="2800" dirty="0" smtClean="0">
                <a:solidFill>
                  <a:prstClr val="black"/>
                </a:solidFill>
                <a:latin typeface="00300" panose="00000400000000000000" pitchFamily="2" charset="0"/>
              </a:rPr>
              <a:t>Her </a:t>
            </a:r>
            <a:r>
              <a:rPr lang="tr-TR" sz="2800" dirty="0">
                <a:solidFill>
                  <a:prstClr val="black"/>
                </a:solidFill>
                <a:latin typeface="00300" panose="00000400000000000000" pitchFamily="2" charset="0"/>
              </a:rPr>
              <a:t>türlü fiziksel </a:t>
            </a:r>
            <a:r>
              <a:rPr lang="tr-TR" sz="2800" dirty="0" smtClean="0">
                <a:solidFill>
                  <a:prstClr val="black"/>
                </a:solidFill>
                <a:latin typeface="00300" panose="00000400000000000000" pitchFamily="2" charset="0"/>
              </a:rPr>
              <a:t>aktivite, </a:t>
            </a:r>
            <a:r>
              <a:rPr lang="tr-TR" sz="2800" dirty="0">
                <a:solidFill>
                  <a:prstClr val="black"/>
                </a:solidFill>
                <a:latin typeface="00300" panose="00000400000000000000" pitchFamily="2" charset="0"/>
              </a:rPr>
              <a:t>enerji harcamasını </a:t>
            </a:r>
            <a:r>
              <a:rPr lang="tr-TR" sz="2800" dirty="0" smtClean="0">
                <a:solidFill>
                  <a:prstClr val="black"/>
                </a:solidFill>
                <a:latin typeface="00300" panose="00000400000000000000" pitchFamily="2" charset="0"/>
              </a:rPr>
              <a:t>gerektirmektedir.</a:t>
            </a:r>
            <a:r>
              <a:rPr lang="en-GB" sz="2800" dirty="0" smtClean="0">
                <a:solidFill>
                  <a:prstClr val="black"/>
                </a:solidFill>
                <a:latin typeface="00300" panose="00000400000000000000" pitchFamily="2" charset="0"/>
              </a:rPr>
              <a:t> </a:t>
            </a:r>
            <a:r>
              <a:rPr lang="tr-TR" sz="2800" dirty="0" smtClean="0">
                <a:solidFill>
                  <a:prstClr val="black"/>
                </a:solidFill>
                <a:latin typeface="00300" panose="00000400000000000000" pitchFamily="2" charset="0"/>
              </a:rPr>
              <a:t>Fiziksel </a:t>
            </a:r>
            <a:r>
              <a:rPr lang="tr-TR" sz="2800" dirty="0">
                <a:solidFill>
                  <a:prstClr val="black"/>
                </a:solidFill>
                <a:latin typeface="00300" panose="00000400000000000000" pitchFamily="2" charset="0"/>
              </a:rPr>
              <a:t>aktivitede çalışmaların özelliklerine göre farklı şekillerde ortaya konabilir (aerobik, anaerobik veya statik dinamik gibi çeşitlendirilebilir). </a:t>
            </a:r>
          </a:p>
        </p:txBody>
      </p:sp>
      <p:sp>
        <p:nvSpPr>
          <p:cNvPr id="5" name="TextBox 4"/>
          <p:cNvSpPr txBox="1"/>
          <p:nvPr/>
        </p:nvSpPr>
        <p:spPr>
          <a:xfrm>
            <a:off x="88901" y="54233"/>
            <a:ext cx="12191999" cy="830997"/>
          </a:xfrm>
          <a:prstGeom prst="rect">
            <a:avLst/>
          </a:prstGeom>
          <a:noFill/>
        </p:spPr>
        <p:txBody>
          <a:bodyPr wrap="square" rtlCol="0">
            <a:spAutoFit/>
          </a:bodyPr>
          <a:lstStyle/>
          <a:p>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Fiziksel</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Aktivite</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pic>
        <p:nvPicPr>
          <p:cNvPr id="17410" name="Picture 2" descr="Image result for physical activ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3688" y="2046648"/>
            <a:ext cx="3767916" cy="2829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206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88902" y="1144427"/>
            <a:ext cx="12103098" cy="3994940"/>
          </a:xfrm>
          <a:prstGeom prst="rect">
            <a:avLst/>
          </a:prstGeom>
          <a:noFill/>
        </p:spPr>
        <p:txBody>
          <a:bodyPr wrap="square" rtlCol="0">
            <a:spAutoFit/>
          </a:bodyPr>
          <a:lstStyle/>
          <a:p>
            <a:pPr lvl="0" fontAlgn="base">
              <a:spcBef>
                <a:spcPct val="20000"/>
              </a:spcBef>
              <a:spcAft>
                <a:spcPct val="0"/>
              </a:spcAft>
            </a:pPr>
            <a:r>
              <a:rPr lang="tr-TR" sz="2800" dirty="0">
                <a:solidFill>
                  <a:prstClr val="black"/>
                </a:solidFill>
                <a:latin typeface="00300" panose="00000400000000000000" pitchFamily="2" charset="0"/>
              </a:rPr>
              <a:t>Fiziksel </a:t>
            </a:r>
            <a:r>
              <a:rPr lang="tr-TR" sz="2800" dirty="0" smtClean="0">
                <a:solidFill>
                  <a:prstClr val="black"/>
                </a:solidFill>
                <a:latin typeface="00300" panose="00000400000000000000" pitchFamily="2" charset="0"/>
              </a:rPr>
              <a:t>aktiviteler genellikle FITT prensibine göre tanımlanır.</a:t>
            </a:r>
          </a:p>
          <a:p>
            <a:pPr lvl="0" fontAlgn="base">
              <a:spcBef>
                <a:spcPct val="20000"/>
              </a:spcBef>
              <a:spcAft>
                <a:spcPct val="0"/>
              </a:spcAft>
            </a:pPr>
            <a:endParaRPr lang="tr-TR" sz="2800" dirty="0">
              <a:solidFill>
                <a:prstClr val="black"/>
              </a:solidFill>
              <a:latin typeface="00300" panose="00000400000000000000" pitchFamily="2" charset="0"/>
            </a:endParaRPr>
          </a:p>
          <a:p>
            <a:pPr marL="571500" lvl="0" indent="-571500" fontAlgn="base">
              <a:spcBef>
                <a:spcPct val="20000"/>
              </a:spcBef>
              <a:spcAft>
                <a:spcPct val="0"/>
              </a:spcAft>
              <a:buFont typeface="Arial" panose="020B0604020202020204" pitchFamily="34" charset="0"/>
              <a:buChar char="•"/>
            </a:pPr>
            <a:r>
              <a:rPr lang="tr-TR" sz="4000" b="1" dirty="0" smtClean="0">
                <a:solidFill>
                  <a:srgbClr val="FF0000"/>
                </a:solidFill>
                <a:latin typeface="00300" panose="00000400000000000000" pitchFamily="2" charset="0"/>
              </a:rPr>
              <a:t>F</a:t>
            </a:r>
            <a:r>
              <a:rPr lang="tr-TR" sz="2800" b="1" dirty="0" smtClean="0">
                <a:solidFill>
                  <a:prstClr val="black"/>
                </a:solidFill>
                <a:latin typeface="00300" panose="00000400000000000000" pitchFamily="2" charset="0"/>
              </a:rPr>
              <a:t>requency</a:t>
            </a:r>
            <a:r>
              <a:rPr lang="tr-TR" sz="2800" dirty="0" smtClean="0">
                <a:solidFill>
                  <a:prstClr val="black"/>
                </a:solidFill>
                <a:latin typeface="00300" panose="00000400000000000000" pitchFamily="2" charset="0"/>
              </a:rPr>
              <a:t> (Sıklık) (haftada kaç kez)</a:t>
            </a:r>
          </a:p>
          <a:p>
            <a:pPr marL="571500" lvl="0" indent="-571500" fontAlgn="base">
              <a:spcBef>
                <a:spcPct val="20000"/>
              </a:spcBef>
              <a:spcAft>
                <a:spcPct val="0"/>
              </a:spcAft>
              <a:buFont typeface="Arial" panose="020B0604020202020204" pitchFamily="34" charset="0"/>
              <a:buChar char="•"/>
            </a:pPr>
            <a:r>
              <a:rPr lang="tr-TR" sz="4000" b="1" dirty="0" smtClean="0">
                <a:solidFill>
                  <a:srgbClr val="FF0000"/>
                </a:solidFill>
                <a:latin typeface="00300" panose="00000400000000000000" pitchFamily="2" charset="0"/>
              </a:rPr>
              <a:t>I</a:t>
            </a:r>
            <a:r>
              <a:rPr lang="tr-TR" sz="2800" b="1" dirty="0" smtClean="0">
                <a:solidFill>
                  <a:prstClr val="black"/>
                </a:solidFill>
                <a:latin typeface="00300" panose="00000400000000000000" pitchFamily="2" charset="0"/>
              </a:rPr>
              <a:t>ntensity</a:t>
            </a:r>
            <a:r>
              <a:rPr lang="tr-TR" sz="2800" dirty="0" smtClean="0">
                <a:solidFill>
                  <a:prstClr val="black"/>
                </a:solidFill>
                <a:latin typeface="00300" panose="00000400000000000000" pitchFamily="2" charset="0"/>
              </a:rPr>
              <a:t> (Yoğunluk/Şiddet) (organizmaya ne kadar stres oluşturduğu)</a:t>
            </a:r>
          </a:p>
          <a:p>
            <a:pPr marL="571500" lvl="0" indent="-571500" fontAlgn="base">
              <a:spcBef>
                <a:spcPct val="20000"/>
              </a:spcBef>
              <a:spcAft>
                <a:spcPct val="0"/>
              </a:spcAft>
              <a:buFont typeface="Arial" panose="020B0604020202020204" pitchFamily="34" charset="0"/>
              <a:buChar char="•"/>
            </a:pPr>
            <a:r>
              <a:rPr lang="tr-TR" sz="4000" b="1" dirty="0" smtClean="0">
                <a:solidFill>
                  <a:srgbClr val="FF0000"/>
                </a:solidFill>
                <a:latin typeface="00300" panose="00000400000000000000" pitchFamily="2" charset="0"/>
              </a:rPr>
              <a:t>T</a:t>
            </a:r>
            <a:r>
              <a:rPr lang="tr-TR" sz="2800" b="1" dirty="0" smtClean="0">
                <a:solidFill>
                  <a:prstClr val="black"/>
                </a:solidFill>
                <a:latin typeface="00300" panose="00000400000000000000" pitchFamily="2" charset="0"/>
              </a:rPr>
              <a:t>ime</a:t>
            </a:r>
            <a:r>
              <a:rPr lang="tr-TR" sz="2800" dirty="0" smtClean="0">
                <a:solidFill>
                  <a:prstClr val="black"/>
                </a:solidFill>
                <a:latin typeface="00300" panose="00000400000000000000" pitchFamily="2" charset="0"/>
              </a:rPr>
              <a:t> (Süre) (aktivitenin toplam süresi; dakika</a:t>
            </a:r>
            <a:r>
              <a:rPr lang="tr-TR" sz="2800" dirty="0">
                <a:solidFill>
                  <a:prstClr val="black"/>
                </a:solidFill>
                <a:latin typeface="00300" panose="00000400000000000000" pitchFamily="2" charset="0"/>
              </a:rPr>
              <a:t>, </a:t>
            </a:r>
            <a:r>
              <a:rPr lang="tr-TR" sz="2800" dirty="0" smtClean="0">
                <a:solidFill>
                  <a:prstClr val="black"/>
                </a:solidFill>
                <a:latin typeface="00300" panose="00000400000000000000" pitchFamily="2" charset="0"/>
              </a:rPr>
              <a:t>saat)</a:t>
            </a:r>
            <a:endParaRPr lang="tr-TR" sz="2800" dirty="0">
              <a:solidFill>
                <a:prstClr val="black"/>
              </a:solidFill>
              <a:latin typeface="00300" panose="00000400000000000000" pitchFamily="2" charset="0"/>
            </a:endParaRPr>
          </a:p>
          <a:p>
            <a:pPr marL="571500" lvl="0" indent="-571500" fontAlgn="base">
              <a:spcBef>
                <a:spcPct val="20000"/>
              </a:spcBef>
              <a:spcAft>
                <a:spcPct val="0"/>
              </a:spcAft>
              <a:buFont typeface="Arial" panose="020B0604020202020204" pitchFamily="34" charset="0"/>
              <a:buChar char="•"/>
            </a:pPr>
            <a:r>
              <a:rPr lang="tr-TR" sz="4000" b="1" dirty="0" smtClean="0">
                <a:solidFill>
                  <a:srgbClr val="FF0000"/>
                </a:solidFill>
                <a:latin typeface="00300" panose="00000400000000000000" pitchFamily="2" charset="0"/>
              </a:rPr>
              <a:t>T</a:t>
            </a:r>
            <a:r>
              <a:rPr lang="tr-TR" sz="2800" b="1" dirty="0" smtClean="0">
                <a:solidFill>
                  <a:prstClr val="black"/>
                </a:solidFill>
                <a:latin typeface="00300" panose="00000400000000000000" pitchFamily="2" charset="0"/>
              </a:rPr>
              <a:t>ype</a:t>
            </a:r>
            <a:r>
              <a:rPr lang="tr-TR" sz="2800" dirty="0" smtClean="0">
                <a:solidFill>
                  <a:prstClr val="black"/>
                </a:solidFill>
                <a:latin typeface="00300" panose="00000400000000000000" pitchFamily="2" charset="0"/>
              </a:rPr>
              <a:t> (Tür/Çeşit) (ne tür aktivite yapıldığı; aerobik, anaerobik, esneklik vb.) </a:t>
            </a:r>
            <a:endParaRPr lang="tr-TR" sz="2800" dirty="0">
              <a:solidFill>
                <a:prstClr val="black"/>
              </a:solidFill>
              <a:latin typeface="00300" panose="00000400000000000000" pitchFamily="2" charset="0"/>
            </a:endParaRPr>
          </a:p>
        </p:txBody>
      </p:sp>
      <p:sp>
        <p:nvSpPr>
          <p:cNvPr id="4" name="TextBox 3"/>
          <p:cNvSpPr txBox="1"/>
          <p:nvPr/>
        </p:nvSpPr>
        <p:spPr>
          <a:xfrm>
            <a:off x="88901" y="54233"/>
            <a:ext cx="12191999" cy="830997"/>
          </a:xfrm>
          <a:prstGeom prst="rect">
            <a:avLst/>
          </a:prstGeom>
          <a:noFill/>
        </p:spPr>
        <p:txBody>
          <a:bodyPr wrap="square" rtlCol="0">
            <a:spAutoFit/>
          </a:bodyPr>
          <a:lstStyle/>
          <a:p>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Fiziksel</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Aktivite</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2250244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7801" y="2184180"/>
            <a:ext cx="12014199" cy="2677656"/>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Kas </a:t>
            </a:r>
            <a:r>
              <a:rPr lang="tr-TR" sz="2800" dirty="0">
                <a:ln w="10160">
                  <a:noFill/>
                  <a:prstDash val="solid"/>
                </a:ln>
                <a:latin typeface="00300" panose="00000400000000000000" pitchFamily="2" charset="0"/>
              </a:rPr>
              <a:t>kuvveti ve miktarının korunması ve </a:t>
            </a:r>
            <a:r>
              <a:rPr lang="tr-TR" sz="2800" dirty="0" smtClean="0">
                <a:ln w="10160">
                  <a:noFill/>
                  <a:prstDash val="solid"/>
                </a:ln>
                <a:latin typeface="00300" panose="00000400000000000000" pitchFamily="2" charset="0"/>
              </a:rPr>
              <a:t>arttırılması</a:t>
            </a:r>
          </a:p>
          <a:p>
            <a:pPr marL="457200" indent="-457200">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Zıt </a:t>
            </a:r>
            <a:r>
              <a:rPr lang="tr-TR" sz="2800" dirty="0">
                <a:ln w="10160">
                  <a:noFill/>
                  <a:prstDash val="solid"/>
                </a:ln>
                <a:latin typeface="00300" panose="00000400000000000000" pitchFamily="2" charset="0"/>
              </a:rPr>
              <a:t>yönde çalışan kaslar arasındaki dengenin </a:t>
            </a:r>
            <a:r>
              <a:rPr lang="tr-TR" sz="2800" dirty="0" smtClean="0">
                <a:ln w="10160">
                  <a:noFill/>
                  <a:prstDash val="solid"/>
                </a:ln>
                <a:latin typeface="00300" panose="00000400000000000000" pitchFamily="2" charset="0"/>
              </a:rPr>
              <a:t>sağlanması</a:t>
            </a:r>
            <a:endParaRPr lang="tr-TR" sz="2800" dirty="0">
              <a:ln w="10160">
                <a:noFill/>
                <a:prstDash val="solid"/>
              </a:ln>
              <a:latin typeface="00300" panose="00000400000000000000" pitchFamily="2" charset="0"/>
            </a:endParaRPr>
          </a:p>
          <a:p>
            <a:pPr marL="457200" indent="-457200">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Kas-eklem </a:t>
            </a:r>
            <a:r>
              <a:rPr lang="tr-TR" sz="2800" dirty="0">
                <a:ln w="10160">
                  <a:noFill/>
                  <a:prstDash val="solid"/>
                </a:ln>
                <a:latin typeface="00300" panose="00000400000000000000" pitchFamily="2" charset="0"/>
              </a:rPr>
              <a:t>kontrolünü arttırarak dengenin </a:t>
            </a:r>
            <a:r>
              <a:rPr lang="tr-TR" sz="2800" dirty="0" smtClean="0">
                <a:ln w="10160">
                  <a:noFill/>
                  <a:prstDash val="solid"/>
                </a:ln>
                <a:latin typeface="00300" panose="00000400000000000000" pitchFamily="2" charset="0"/>
              </a:rPr>
              <a:t>sağlanması</a:t>
            </a:r>
            <a:endParaRPr lang="tr-TR" sz="2800" dirty="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Eklem </a:t>
            </a:r>
            <a:r>
              <a:rPr lang="tr-TR" sz="2800" dirty="0">
                <a:ln w="10160">
                  <a:noFill/>
                  <a:prstDash val="solid"/>
                </a:ln>
                <a:latin typeface="00300" panose="00000400000000000000" pitchFamily="2" charset="0"/>
              </a:rPr>
              <a:t>hareketliliğinin korunması ve </a:t>
            </a:r>
            <a:r>
              <a:rPr lang="tr-TR" sz="2800" dirty="0" smtClean="0">
                <a:ln w="10160">
                  <a:noFill/>
                  <a:prstDash val="solid"/>
                </a:ln>
                <a:latin typeface="00300" panose="00000400000000000000" pitchFamily="2" charset="0"/>
              </a:rPr>
              <a:t>arttırılması</a:t>
            </a:r>
            <a:endParaRPr lang="tr-TR" sz="2800" dirty="0">
              <a:ln w="10160">
                <a:noFill/>
                <a:prstDash val="solid"/>
              </a:ln>
              <a:latin typeface="00300" panose="00000400000000000000" pitchFamily="2" charset="0"/>
            </a:endParaRPr>
          </a:p>
        </p:txBody>
      </p:sp>
      <p:sp>
        <p:nvSpPr>
          <p:cNvPr id="4" name="TextBox 3"/>
          <p:cNvSpPr txBox="1"/>
          <p:nvPr/>
        </p:nvSpPr>
        <p:spPr>
          <a:xfrm>
            <a:off x="88901" y="54233"/>
            <a:ext cx="12191999" cy="1569660"/>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Beden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Sağlığı</a:t>
            </a:r>
            <a:r>
              <a:rPr lang="tr-TR"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na Etkileri</a:t>
            </a:r>
          </a:p>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Kas-İskelet</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Sistemi</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34468547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317251"/>
            <a:ext cx="12014199" cy="662104"/>
          </a:xfrm>
          <a:prstGeom prst="rect">
            <a:avLst/>
          </a:prstGeom>
          <a:noFill/>
        </p:spPr>
        <p:txBody>
          <a:bodyPr wrap="square" rtlCol="0">
            <a:spAutoFit/>
          </a:bodyPr>
          <a:lstStyle/>
          <a:p>
            <a:pPr algn="just">
              <a:lnSpc>
                <a:spcPct val="150000"/>
              </a:lnSpc>
            </a:pPr>
            <a:r>
              <a:rPr lang="en-GB" sz="2800" dirty="0" smtClean="0">
                <a:ln w="10160">
                  <a:noFill/>
                  <a:prstDash val="solid"/>
                </a:ln>
                <a:effectLst/>
                <a:latin typeface="00300" panose="00000400000000000000" pitchFamily="2" charset="0"/>
              </a:rPr>
              <a:t>	</a:t>
            </a:r>
            <a:endParaRPr lang="tr-TR" sz="2800" dirty="0">
              <a:ln w="10160">
                <a:noFill/>
                <a:prstDash val="solid"/>
              </a:ln>
              <a:effectLst/>
              <a:latin typeface="00300" panose="00000400000000000000" pitchFamily="2" charset="0"/>
            </a:endParaRPr>
          </a:p>
        </p:txBody>
      </p:sp>
      <p:sp>
        <p:nvSpPr>
          <p:cNvPr id="2" name="Dikdörtgen 1"/>
          <p:cNvSpPr/>
          <p:nvPr/>
        </p:nvSpPr>
        <p:spPr>
          <a:xfrm>
            <a:off x="206339" y="1634212"/>
            <a:ext cx="11601520" cy="3970318"/>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tr-TR" sz="2800" dirty="0" smtClean="0">
                <a:latin typeface="00300" pitchFamily="2" charset="0"/>
              </a:rPr>
              <a:t>Kas </a:t>
            </a:r>
            <a:r>
              <a:rPr lang="tr-TR" sz="2800" dirty="0">
                <a:latin typeface="00300" pitchFamily="2" charset="0"/>
              </a:rPr>
              <a:t>ve eklemlerin esnekliğinin korunması </a:t>
            </a:r>
            <a:r>
              <a:rPr lang="tr-TR" sz="2800" dirty="0" smtClean="0">
                <a:latin typeface="00300" pitchFamily="2" charset="0"/>
              </a:rPr>
              <a:t>ve arttırılması</a:t>
            </a:r>
            <a:endParaRPr lang="tr-TR" sz="2800" dirty="0">
              <a:latin typeface="00300" pitchFamily="2" charset="0"/>
            </a:endParaRPr>
          </a:p>
          <a:p>
            <a:pPr marL="285750" indent="-285750" algn="just">
              <a:lnSpc>
                <a:spcPct val="150000"/>
              </a:lnSpc>
              <a:buFont typeface="Arial" panose="020B0604020202020204" pitchFamily="34" charset="0"/>
              <a:buChar char="•"/>
            </a:pPr>
            <a:r>
              <a:rPr lang="tr-TR" sz="2800" dirty="0" smtClean="0">
                <a:latin typeface="00300" pitchFamily="2" charset="0"/>
              </a:rPr>
              <a:t>Dayanıklılığın arttırılması</a:t>
            </a:r>
          </a:p>
          <a:p>
            <a:pPr marL="285750" indent="-285750" algn="just">
              <a:lnSpc>
                <a:spcPct val="150000"/>
              </a:lnSpc>
              <a:buFont typeface="Arial" panose="020B0604020202020204" pitchFamily="34" charset="0"/>
              <a:buChar char="•"/>
            </a:pPr>
            <a:r>
              <a:rPr lang="tr-TR" sz="2800" dirty="0" smtClean="0">
                <a:latin typeface="00300" pitchFamily="2" charset="0"/>
              </a:rPr>
              <a:t>Reflekslerin </a:t>
            </a:r>
            <a:r>
              <a:rPr lang="tr-TR" sz="2800" dirty="0">
                <a:latin typeface="00300" pitchFamily="2" charset="0"/>
              </a:rPr>
              <a:t>ve reaksiyon zamanının </a:t>
            </a:r>
            <a:r>
              <a:rPr lang="tr-TR" sz="2800" dirty="0" smtClean="0">
                <a:latin typeface="00300" pitchFamily="2" charset="0"/>
              </a:rPr>
              <a:t>gelişmesi</a:t>
            </a:r>
          </a:p>
          <a:p>
            <a:pPr marL="285750" indent="-285750" algn="just">
              <a:lnSpc>
                <a:spcPct val="150000"/>
              </a:lnSpc>
              <a:buFont typeface="Arial" panose="020B0604020202020204" pitchFamily="34" charset="0"/>
              <a:buChar char="•"/>
            </a:pPr>
            <a:r>
              <a:rPr lang="tr-TR" sz="2800" dirty="0" smtClean="0">
                <a:latin typeface="00300" pitchFamily="2" charset="0"/>
              </a:rPr>
              <a:t>Vücut </a:t>
            </a:r>
            <a:r>
              <a:rPr lang="tr-TR" sz="2800" dirty="0">
                <a:latin typeface="00300" pitchFamily="2" charset="0"/>
              </a:rPr>
              <a:t>düzgünlüğü ve postürün </a:t>
            </a:r>
            <a:r>
              <a:rPr lang="tr-TR" sz="2800" dirty="0" smtClean="0">
                <a:latin typeface="00300" pitchFamily="2" charset="0"/>
              </a:rPr>
              <a:t>korunması</a:t>
            </a:r>
          </a:p>
          <a:p>
            <a:pPr marL="285750" indent="-285750" algn="just">
              <a:lnSpc>
                <a:spcPct val="150000"/>
              </a:lnSpc>
              <a:buFont typeface="Arial" panose="020B0604020202020204" pitchFamily="34" charset="0"/>
              <a:buChar char="•"/>
            </a:pPr>
            <a:r>
              <a:rPr lang="tr-TR" sz="2800" dirty="0" smtClean="0">
                <a:latin typeface="00300" pitchFamily="2" charset="0"/>
              </a:rPr>
              <a:t>Vücut </a:t>
            </a:r>
            <a:r>
              <a:rPr lang="tr-TR" sz="2800" dirty="0">
                <a:latin typeface="00300" pitchFamily="2" charset="0"/>
              </a:rPr>
              <a:t>farkındalığının </a:t>
            </a:r>
            <a:r>
              <a:rPr lang="tr-TR" sz="2800" dirty="0" smtClean="0">
                <a:latin typeface="00300" pitchFamily="2" charset="0"/>
              </a:rPr>
              <a:t>gelişmesi</a:t>
            </a:r>
          </a:p>
          <a:p>
            <a:pPr marL="285750" indent="-285750" algn="just">
              <a:lnSpc>
                <a:spcPct val="150000"/>
              </a:lnSpc>
              <a:buFont typeface="Arial" panose="020B0604020202020204" pitchFamily="34" charset="0"/>
              <a:buChar char="•"/>
            </a:pPr>
            <a:r>
              <a:rPr lang="tr-TR" sz="2800" dirty="0" smtClean="0">
                <a:latin typeface="00300" pitchFamily="2" charset="0"/>
              </a:rPr>
              <a:t>Denge </a:t>
            </a:r>
            <a:r>
              <a:rPr lang="tr-TR" sz="2800" dirty="0">
                <a:latin typeface="00300" pitchFamily="2" charset="0"/>
              </a:rPr>
              <a:t>ve düzeltme reaksiyonlarının </a:t>
            </a:r>
            <a:r>
              <a:rPr lang="tr-TR" sz="2800" dirty="0" smtClean="0">
                <a:latin typeface="00300" pitchFamily="2" charset="0"/>
              </a:rPr>
              <a:t>gelişmesi</a:t>
            </a:r>
            <a:endParaRPr lang="tr-TR" sz="2800" dirty="0">
              <a:latin typeface="00300" pitchFamily="2" charset="0"/>
            </a:endParaRPr>
          </a:p>
        </p:txBody>
      </p:sp>
      <p:sp>
        <p:nvSpPr>
          <p:cNvPr id="5" name="TextBox 4"/>
          <p:cNvSpPr txBox="1"/>
          <p:nvPr/>
        </p:nvSpPr>
        <p:spPr>
          <a:xfrm>
            <a:off x="88901" y="54233"/>
            <a:ext cx="12191999" cy="1569660"/>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Beden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Sağlığı</a:t>
            </a:r>
            <a:r>
              <a:rPr lang="tr-TR"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na Etkileri</a:t>
            </a:r>
          </a:p>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Kas-İskelet</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Sistemi</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1023402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871" y="1794595"/>
            <a:ext cx="11667671" cy="3970318"/>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GB" sz="2800" dirty="0" err="1" smtClean="0">
                <a:ln w="10160">
                  <a:noFill/>
                  <a:prstDash val="solid"/>
                </a:ln>
                <a:latin typeface="00300" panose="00000400000000000000" pitchFamily="2" charset="0"/>
              </a:rPr>
              <a:t>Kalbin</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boşluklarında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genişleme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sonucu</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bir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atımda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pompalanan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kan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miktarında</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artış</a:t>
            </a:r>
            <a:endParaRPr lang="en-GB" sz="2800" dirty="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en-GB" sz="2800" dirty="0" err="1" smtClean="0">
                <a:ln w="10160">
                  <a:noFill/>
                  <a:prstDash val="solid"/>
                </a:ln>
                <a:latin typeface="00300" panose="00000400000000000000" pitchFamily="2" charset="0"/>
              </a:rPr>
              <a:t>Kalp</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ritminin</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düzenlenmesi</a:t>
            </a:r>
            <a:endParaRPr lang="en-GB" sz="2800" dirty="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en-GB" sz="2800" dirty="0" err="1" smtClean="0">
                <a:ln w="10160">
                  <a:noFill/>
                  <a:prstDash val="solid"/>
                </a:ln>
                <a:latin typeface="00300" panose="00000400000000000000" pitchFamily="2" charset="0"/>
              </a:rPr>
              <a:t>Damar</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direncini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azaltarak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kan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basıncının</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düzenlenmesi</a:t>
            </a:r>
            <a:endParaRPr lang="en-GB" sz="2800" dirty="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Kalbin dakikadaki atım sayısında azalma</a:t>
            </a:r>
          </a:p>
          <a:p>
            <a:pPr marL="457200" indent="-457200" algn="just">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Akciğerlerin havalanması ve solunum kapasitesindeki artış</a:t>
            </a:r>
            <a:endParaRPr lang="en-GB" sz="2800" dirty="0">
              <a:ln w="10160">
                <a:noFill/>
                <a:prstDash val="solid"/>
              </a:ln>
              <a:latin typeface="00300" panose="00000400000000000000" pitchFamily="2" charset="0"/>
            </a:endParaRPr>
          </a:p>
        </p:txBody>
      </p:sp>
      <p:sp>
        <p:nvSpPr>
          <p:cNvPr id="6" name="TextBox 5"/>
          <p:cNvSpPr txBox="1"/>
          <p:nvPr/>
        </p:nvSpPr>
        <p:spPr>
          <a:xfrm>
            <a:off x="88901" y="54233"/>
            <a:ext cx="12191999" cy="1569660"/>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Beden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Sağlığı</a:t>
            </a:r>
            <a:r>
              <a:rPr lang="tr-TR"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na Etkileri</a:t>
            </a:r>
          </a:p>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tr-TR"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KV ve KP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Sistem</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14666995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874" y="921511"/>
            <a:ext cx="11602356" cy="4616648"/>
          </a:xfrm>
          <a:prstGeom prst="rect">
            <a:avLst/>
          </a:prstGeom>
          <a:noFill/>
        </p:spPr>
        <p:txBody>
          <a:bodyPr wrap="square" rtlCol="0">
            <a:spAutoFit/>
          </a:bodyPr>
          <a:lstStyle/>
          <a:p>
            <a:pPr algn="just">
              <a:lnSpc>
                <a:spcPct val="150000"/>
              </a:lnSpc>
            </a:pPr>
            <a:r>
              <a:rPr lang="en-GB" sz="2800" dirty="0" err="1">
                <a:ln w="10160">
                  <a:noFill/>
                  <a:prstDash val="solid"/>
                </a:ln>
                <a:latin typeface="00300" panose="00000400000000000000" pitchFamily="2" charset="0"/>
              </a:rPr>
              <a:t>Sağlığın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korunması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geliştirilmesi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kronik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hastalıkların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önlenmesi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vücut</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bileşimi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ağırlığının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kontrolü</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için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düzenli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fiziksel</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aktivite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yapılmalıdır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Bireylerin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fiziksel</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aktivite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yapabilmeleri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için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vücudun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gereksinmesine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göre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besin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ögeleri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uygun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miktarlarda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alınarak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yeterli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enerji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elde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edilmesi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gerekmektedir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Yeterli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enerji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sağlanmadığı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durumda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fiziksel</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aktivite</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yapılması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için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vücutta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daha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önce</a:t>
            </a:r>
            <a:r>
              <a:rPr lang="en-GB" sz="2800" dirty="0">
                <a:ln w="10160">
                  <a:noFill/>
                  <a:prstDash val="solid"/>
                </a:ln>
                <a:latin typeface="00300" panose="00000400000000000000" pitchFamily="2" charset="0"/>
              </a:rPr>
              <a:t> depo </a:t>
            </a:r>
            <a:r>
              <a:rPr lang="en-GB" sz="2800" dirty="0" err="1">
                <a:ln w="10160">
                  <a:noFill/>
                  <a:prstDash val="solid"/>
                </a:ln>
                <a:latin typeface="00300" panose="00000400000000000000" pitchFamily="2" charset="0"/>
              </a:rPr>
              <a:t>edilen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enerji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kullanılmakta</a:t>
            </a:r>
            <a:r>
              <a:rPr lang="en-GB" sz="2800" dirty="0">
                <a:ln w="10160">
                  <a:noFill/>
                  <a:prstDash val="solid"/>
                </a:ln>
                <a:latin typeface="00300" panose="00000400000000000000" pitchFamily="2" charset="0"/>
              </a:rPr>
              <a:t> ve </a:t>
            </a:r>
            <a:r>
              <a:rPr lang="en-GB" sz="2800" dirty="0" err="1">
                <a:ln w="10160">
                  <a:noFill/>
                  <a:prstDash val="solid"/>
                </a:ln>
                <a:latin typeface="00300" panose="00000400000000000000" pitchFamily="2" charset="0"/>
              </a:rPr>
              <a:t>vücut</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ağırlığında</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kayıplar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oluşmaktadır</a:t>
            </a:r>
            <a:r>
              <a:rPr lang="en-GB" sz="2800" dirty="0">
                <a:ln w="10160">
                  <a:noFill/>
                  <a:prstDash val="solid"/>
                </a:ln>
                <a:latin typeface="00300" panose="00000400000000000000" pitchFamily="2" charset="0"/>
              </a:rPr>
              <a:t>. </a:t>
            </a:r>
            <a:endParaRPr lang="tr-TR" sz="2800" dirty="0">
              <a:ln w="10160">
                <a:noFill/>
                <a:prstDash val="solid"/>
              </a:ln>
              <a:effectLst/>
              <a:latin typeface="00300" panose="00000400000000000000" pitchFamily="2" charset="0"/>
            </a:endParaRPr>
          </a:p>
        </p:txBody>
      </p:sp>
      <p:sp>
        <p:nvSpPr>
          <p:cNvPr id="5" name="TextBox 4"/>
          <p:cNvSpPr txBox="1"/>
          <p:nvPr/>
        </p:nvSpPr>
        <p:spPr>
          <a:xfrm>
            <a:off x="88901" y="54233"/>
            <a:ext cx="12191999" cy="830997"/>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Beslenme</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28354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869" y="1508111"/>
            <a:ext cx="11613245" cy="3970318"/>
          </a:xfrm>
          <a:prstGeom prst="rect">
            <a:avLst/>
          </a:prstGeom>
          <a:noFill/>
        </p:spPr>
        <p:txBody>
          <a:bodyPr wrap="square" rtlCol="0">
            <a:spAutoFit/>
          </a:bodyPr>
          <a:lstStyle/>
          <a:p>
            <a:pPr algn="just">
              <a:lnSpc>
                <a:spcPct val="150000"/>
              </a:lnSpc>
            </a:pPr>
            <a:r>
              <a:rPr lang="en-GB" sz="2800" dirty="0" err="1">
                <a:ln w="10160">
                  <a:noFill/>
                  <a:prstDash val="solid"/>
                </a:ln>
                <a:latin typeface="00300" panose="00000400000000000000" pitchFamily="2" charset="0"/>
              </a:rPr>
              <a:t>Sağlıklı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egzersiz</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yapabilmek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için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yeterli</a:t>
            </a:r>
            <a:r>
              <a:rPr lang="en-GB" sz="2800" dirty="0">
                <a:ln w="10160">
                  <a:noFill/>
                  <a:prstDash val="solid"/>
                </a:ln>
                <a:latin typeface="00300" panose="00000400000000000000" pitchFamily="2" charset="0"/>
              </a:rPr>
              <a:t> ve </a:t>
            </a:r>
            <a:r>
              <a:rPr lang="en-GB" sz="2800" dirty="0" err="1">
                <a:ln w="10160">
                  <a:noFill/>
                  <a:prstDash val="solid"/>
                </a:ln>
                <a:latin typeface="00300" panose="00000400000000000000" pitchFamily="2" charset="0"/>
              </a:rPr>
              <a:t>dengeli</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beslenme</a:t>
            </a:r>
            <a:r>
              <a:rPr lang="en-GB" sz="2800" dirty="0" smtClean="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önemlidir</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Yeterli</a:t>
            </a:r>
            <a:r>
              <a:rPr lang="en-GB" sz="2800" dirty="0" smtClean="0">
                <a:ln w="10160">
                  <a:noFill/>
                  <a:prstDash val="solid"/>
                </a:ln>
                <a:latin typeface="00300" panose="00000400000000000000" pitchFamily="2" charset="0"/>
              </a:rPr>
              <a:t> </a:t>
            </a:r>
            <a:r>
              <a:rPr lang="en-GB" sz="2800" dirty="0">
                <a:ln w="10160">
                  <a:noFill/>
                  <a:prstDash val="solid"/>
                </a:ln>
                <a:latin typeface="00300" panose="00000400000000000000" pitchFamily="2" charset="0"/>
              </a:rPr>
              <a:t>ve </a:t>
            </a:r>
            <a:r>
              <a:rPr lang="en-GB" sz="2800" dirty="0" err="1">
                <a:ln w="10160">
                  <a:noFill/>
                  <a:prstDash val="solid"/>
                </a:ln>
                <a:latin typeface="00300" panose="00000400000000000000" pitchFamily="2" charset="0"/>
              </a:rPr>
              <a:t>dengeli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beslenen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bireylerin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egzersiz</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için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ayrıca</a:t>
            </a:r>
            <a:r>
              <a:rPr lang="en-GB" sz="2800" dirty="0">
                <a:ln w="10160">
                  <a:noFill/>
                  <a:prstDash val="solid"/>
                </a:ln>
                <a:latin typeface="00300" panose="00000400000000000000" pitchFamily="2" charset="0"/>
              </a:rPr>
              <a:t> vitamin ve mineral </a:t>
            </a:r>
            <a:r>
              <a:rPr lang="en-GB" sz="2800" dirty="0" err="1">
                <a:ln w="10160">
                  <a:noFill/>
                  <a:prstDash val="solid"/>
                </a:ln>
                <a:latin typeface="00300" panose="00000400000000000000" pitchFamily="2" charset="0"/>
              </a:rPr>
              <a:t>gibi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besin</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destek</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ürünleri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kullanımı</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gerekmemektedir</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Egzersiz</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yapan</a:t>
            </a:r>
            <a:r>
              <a:rPr lang="en-GB" sz="2800" dirty="0">
                <a:ln w="10160">
                  <a:noFill/>
                  <a:prstDash val="solid"/>
                </a:ln>
                <a:latin typeface="00300" panose="00000400000000000000" pitchFamily="2" charset="0"/>
              </a:rPr>
              <a:t> </a:t>
            </a:r>
            <a:r>
              <a:rPr lang="en-GB" sz="2800" dirty="0" err="1" smtClean="0">
                <a:ln w="10160">
                  <a:noFill/>
                  <a:prstDash val="solid"/>
                </a:ln>
                <a:latin typeface="00300" panose="00000400000000000000" pitchFamily="2" charset="0"/>
              </a:rPr>
              <a:t>birey</a:t>
            </a:r>
            <a:r>
              <a:rPr lang="tr-TR" sz="2800" dirty="0" smtClean="0">
                <a:ln w="10160">
                  <a:noFill/>
                  <a:prstDash val="solid"/>
                </a:ln>
                <a:latin typeface="00300" panose="00000400000000000000" pitchFamily="2" charset="0"/>
              </a:rPr>
              <a:t>de</a:t>
            </a:r>
            <a:r>
              <a:rPr lang="en-GB" sz="2800" dirty="0" smtClean="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önemli bir</a:t>
            </a:r>
            <a:r>
              <a:rPr lang="en-GB" sz="2800" dirty="0" smtClean="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rahatsızlık (kalp-damar hastalıkları, </a:t>
            </a:r>
            <a:r>
              <a:rPr lang="en-GB" sz="2800" dirty="0" err="1" smtClean="0">
                <a:ln w="10160">
                  <a:noFill/>
                  <a:prstDash val="solid"/>
                </a:ln>
                <a:latin typeface="00300" panose="00000400000000000000" pitchFamily="2" charset="0"/>
              </a:rPr>
              <a:t>diyabet</a:t>
            </a:r>
            <a:r>
              <a:rPr lang="en-GB" sz="2800" dirty="0" smtClean="0">
                <a:ln w="10160">
                  <a:noFill/>
                  <a:prstDash val="solid"/>
                </a:ln>
                <a:latin typeface="00300" panose="00000400000000000000" pitchFamily="2" charset="0"/>
              </a:rPr>
              <a:t> </a:t>
            </a:r>
            <a:r>
              <a:rPr lang="en-GB" sz="2800" dirty="0">
                <a:ln w="10160">
                  <a:noFill/>
                  <a:prstDash val="solid"/>
                </a:ln>
                <a:latin typeface="00300" panose="00000400000000000000" pitchFamily="2" charset="0"/>
              </a:rPr>
              <a:t>vb</a:t>
            </a:r>
            <a:r>
              <a:rPr lang="en-GB" sz="2800" dirty="0" smtClean="0">
                <a:ln w="10160">
                  <a:noFill/>
                  <a:prstDash val="solid"/>
                </a:ln>
                <a:latin typeface="00300" panose="00000400000000000000" pitchFamily="2" charset="0"/>
              </a:rPr>
              <a:t>.</a:t>
            </a:r>
            <a:r>
              <a:rPr lang="tr-TR" sz="2800" dirty="0" smtClean="0">
                <a:ln w="10160">
                  <a:noFill/>
                  <a:prstDash val="solid"/>
                </a:ln>
                <a:latin typeface="00300" panose="00000400000000000000" pitchFamily="2" charset="0"/>
              </a:rPr>
              <a:t>)</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varsa</a:t>
            </a:r>
            <a:r>
              <a:rPr lang="en-GB" sz="2800" dirty="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hekimin vereceği </a:t>
            </a:r>
            <a:r>
              <a:rPr lang="en-GB" sz="2800" dirty="0" err="1" smtClean="0">
                <a:ln w="10160">
                  <a:noFill/>
                  <a:prstDash val="solid"/>
                </a:ln>
                <a:latin typeface="00300" panose="00000400000000000000" pitchFamily="2" charset="0"/>
              </a:rPr>
              <a:t>egzersiz</a:t>
            </a:r>
            <a:r>
              <a:rPr lang="en-GB" sz="2800" dirty="0" smtClean="0">
                <a:ln w="10160">
                  <a:noFill/>
                  <a:prstDash val="solid"/>
                </a:ln>
                <a:latin typeface="00300" panose="00000400000000000000" pitchFamily="2" charset="0"/>
              </a:rPr>
              <a:t> </a:t>
            </a:r>
            <a:r>
              <a:rPr lang="en-GB" sz="2800" dirty="0">
                <a:ln w="10160">
                  <a:noFill/>
                  <a:prstDash val="solid"/>
                </a:ln>
                <a:latin typeface="00300" panose="00000400000000000000" pitchFamily="2" charset="0"/>
              </a:rPr>
              <a:t>ve </a:t>
            </a:r>
            <a:r>
              <a:rPr lang="en-GB" sz="2800" dirty="0" err="1">
                <a:ln w="10160">
                  <a:noFill/>
                  <a:prstDash val="solid"/>
                </a:ln>
                <a:latin typeface="00300" panose="00000400000000000000" pitchFamily="2" charset="0"/>
              </a:rPr>
              <a:t>beslenme</a:t>
            </a:r>
            <a:r>
              <a:rPr lang="en-GB" sz="2800" dirty="0">
                <a:ln w="10160">
                  <a:noFill/>
                  <a:prstDash val="solid"/>
                </a:ln>
                <a:latin typeface="00300" panose="00000400000000000000" pitchFamily="2" charset="0"/>
              </a:rPr>
              <a:t> </a:t>
            </a:r>
            <a:r>
              <a:rPr lang="tr-TR" sz="2800" dirty="0" smtClean="0">
                <a:ln w="10160">
                  <a:noFill/>
                  <a:prstDash val="solid"/>
                </a:ln>
                <a:latin typeface="00300" panose="00000400000000000000" pitchFamily="2" charset="0"/>
              </a:rPr>
              <a:t>reçetesine</a:t>
            </a:r>
            <a:r>
              <a:rPr lang="en-GB" sz="2800" dirty="0" smtClean="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dikkat</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edilmesi</a:t>
            </a:r>
            <a:r>
              <a:rPr lang="en-GB" sz="2800" dirty="0">
                <a:ln w="10160">
                  <a:noFill/>
                  <a:prstDash val="solid"/>
                </a:ln>
                <a:latin typeface="00300" panose="00000400000000000000" pitchFamily="2" charset="0"/>
              </a:rPr>
              <a:t> </a:t>
            </a:r>
            <a:r>
              <a:rPr lang="en-GB" sz="2800" dirty="0" err="1">
                <a:ln w="10160">
                  <a:noFill/>
                  <a:prstDash val="solid"/>
                </a:ln>
                <a:latin typeface="00300" panose="00000400000000000000" pitchFamily="2" charset="0"/>
              </a:rPr>
              <a:t>gereklidir</a:t>
            </a:r>
            <a:r>
              <a:rPr lang="en-GB" sz="2800" dirty="0">
                <a:ln w="10160">
                  <a:noFill/>
                  <a:prstDash val="solid"/>
                </a:ln>
                <a:latin typeface="00300" panose="00000400000000000000" pitchFamily="2" charset="0"/>
              </a:rPr>
              <a:t>.</a:t>
            </a:r>
          </a:p>
        </p:txBody>
      </p:sp>
      <p:sp>
        <p:nvSpPr>
          <p:cNvPr id="5" name="TextBox 4"/>
          <p:cNvSpPr txBox="1"/>
          <p:nvPr/>
        </p:nvSpPr>
        <p:spPr>
          <a:xfrm>
            <a:off x="88901" y="54233"/>
            <a:ext cx="12191999" cy="830997"/>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Beslenme</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30420577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873" y="921514"/>
            <a:ext cx="11613241" cy="5262979"/>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Egzersizlerden önce ara öğün tüketilmesi uygun değildir.</a:t>
            </a:r>
          </a:p>
          <a:p>
            <a:pPr marL="457200" indent="-457200" algn="just">
              <a:lnSpc>
                <a:spcPct val="150000"/>
              </a:lnSpc>
              <a:buFont typeface="Arial" panose="020B0604020202020204" pitchFamily="34" charset="0"/>
              <a:buChar char="•"/>
            </a:pPr>
            <a:r>
              <a:rPr lang="tr-TR" sz="2800" dirty="0" smtClean="0">
                <a:ln w="10160">
                  <a:noFill/>
                  <a:prstDash val="solid"/>
                </a:ln>
                <a:latin typeface="00300" panose="00000400000000000000" pitchFamily="2" charset="0"/>
              </a:rPr>
              <a:t>Ana öğün, egzersizden 3-4 saat saat önce tüketilmelidir</a:t>
            </a:r>
            <a:r>
              <a:rPr lang="tr-TR" sz="2800" dirty="0">
                <a:ln w="10160">
                  <a:noFill/>
                  <a:prstDash val="solid"/>
                </a:ln>
                <a:latin typeface="00300" panose="00000400000000000000" pitchFamily="2" charset="0"/>
              </a:rPr>
              <a:t>.</a:t>
            </a:r>
            <a:endParaRPr lang="tr-TR" sz="2800" dirty="0" smtClean="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tr-TR" sz="2800" dirty="0">
                <a:ln w="10160">
                  <a:noFill/>
                  <a:prstDash val="solid"/>
                </a:ln>
                <a:latin typeface="00300" panose="00000400000000000000" pitchFamily="2" charset="0"/>
              </a:rPr>
              <a:t>Egzersizin vücut ağırlığı kontrolünün sağlanmasında önemli rolü bulunmaktadır, ancak aç karnına egzersiz </a:t>
            </a:r>
            <a:r>
              <a:rPr lang="tr-TR" sz="2800" dirty="0" smtClean="0">
                <a:ln w="10160">
                  <a:noFill/>
                  <a:prstDash val="solid"/>
                </a:ln>
                <a:latin typeface="00300" panose="00000400000000000000" pitchFamily="2" charset="0"/>
              </a:rPr>
              <a:t>yapılmamalıdır</a:t>
            </a:r>
            <a:r>
              <a:rPr lang="tr-TR" sz="2800" dirty="0">
                <a:ln w="10160">
                  <a:noFill/>
                  <a:prstDash val="solid"/>
                </a:ln>
                <a:latin typeface="00300" panose="00000400000000000000" pitchFamily="2" charset="0"/>
              </a:rPr>
              <a:t>.</a:t>
            </a:r>
            <a:endParaRPr lang="tr-TR" sz="2800" dirty="0" smtClean="0">
              <a:ln w="10160">
                <a:noFill/>
                <a:prstDash val="solid"/>
              </a:ln>
              <a:latin typeface="00300" panose="00000400000000000000" pitchFamily="2" charset="0"/>
            </a:endParaRPr>
          </a:p>
          <a:p>
            <a:pPr marL="457200" indent="-457200" algn="just">
              <a:lnSpc>
                <a:spcPct val="150000"/>
              </a:lnSpc>
              <a:buFont typeface="Arial" panose="020B0604020202020204" pitchFamily="34" charset="0"/>
              <a:buChar char="•"/>
            </a:pPr>
            <a:r>
              <a:rPr lang="tr-TR" sz="2800" dirty="0">
                <a:ln w="10160">
                  <a:noFill/>
                  <a:prstDash val="solid"/>
                </a:ln>
                <a:latin typeface="00300" panose="00000400000000000000" pitchFamily="2" charset="0"/>
              </a:rPr>
              <a:t>Egzersiz yaparken, sıvı kaybı fazla olmaktadır. Her 15 dakikada bir </a:t>
            </a:r>
            <a:r>
              <a:rPr lang="tr-TR" sz="2800" dirty="0" smtClean="0">
                <a:ln w="10160">
                  <a:noFill/>
                  <a:prstDash val="solid"/>
                </a:ln>
                <a:latin typeface="00300" panose="00000400000000000000" pitchFamily="2" charset="0"/>
              </a:rPr>
              <a:t>1</a:t>
            </a:r>
            <a:r>
              <a:rPr lang="en-US" sz="2800" dirty="0" smtClean="0">
                <a:ln w="10160">
                  <a:noFill/>
                  <a:prstDash val="solid"/>
                </a:ln>
                <a:latin typeface="00300" panose="00000400000000000000" pitchFamily="2" charset="0"/>
              </a:rPr>
              <a:t>00-250 ml</a:t>
            </a:r>
            <a:r>
              <a:rPr lang="tr-TR" sz="2800" dirty="0" smtClean="0">
                <a:ln w="10160">
                  <a:noFill/>
                  <a:prstDash val="solid"/>
                </a:ln>
                <a:latin typeface="00300" panose="00000400000000000000" pitchFamily="2" charset="0"/>
              </a:rPr>
              <a:t> </a:t>
            </a:r>
            <a:r>
              <a:rPr lang="tr-TR" sz="2800" dirty="0">
                <a:ln w="10160">
                  <a:noFill/>
                  <a:prstDash val="solid"/>
                </a:ln>
                <a:latin typeface="00300" panose="00000400000000000000" pitchFamily="2" charset="0"/>
              </a:rPr>
              <a:t>su tüketilmelidir. Çok sıcak ve nemli havalarda daha fazla sıvı tüketmek gereklidir. İdrar renginin çok açık sarı renkte olması yeterli miktarda sıvı alındığının göstergesidir</a:t>
            </a:r>
            <a:r>
              <a:rPr lang="tr-TR" sz="2800" dirty="0" smtClean="0">
                <a:ln w="10160">
                  <a:noFill/>
                  <a:prstDash val="solid"/>
                </a:ln>
                <a:latin typeface="00300" panose="00000400000000000000" pitchFamily="2" charset="0"/>
              </a:rPr>
              <a:t>.</a:t>
            </a:r>
            <a:endParaRPr lang="tr-TR" sz="2800" dirty="0">
              <a:ln w="10160">
                <a:noFill/>
                <a:prstDash val="solid"/>
              </a:ln>
              <a:effectLst/>
              <a:latin typeface="00300" panose="00000400000000000000" pitchFamily="2" charset="0"/>
            </a:endParaRPr>
          </a:p>
        </p:txBody>
      </p:sp>
      <p:sp>
        <p:nvSpPr>
          <p:cNvPr id="5" name="TextBox 4"/>
          <p:cNvSpPr txBox="1"/>
          <p:nvPr/>
        </p:nvSpPr>
        <p:spPr>
          <a:xfrm>
            <a:off x="88901" y="54233"/>
            <a:ext cx="12191999" cy="830997"/>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FA ve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Beslenme</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3567081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872" y="1473603"/>
            <a:ext cx="11624128" cy="3323987"/>
          </a:xfrm>
          <a:prstGeom prst="rect">
            <a:avLst/>
          </a:prstGeom>
          <a:noFill/>
        </p:spPr>
        <p:txBody>
          <a:bodyPr wrap="square" rtlCol="0">
            <a:spAutoFit/>
          </a:bodyPr>
          <a:lstStyle/>
          <a:p>
            <a:pPr algn="just">
              <a:lnSpc>
                <a:spcPct val="150000"/>
              </a:lnSpc>
            </a:pPr>
            <a:r>
              <a:rPr lang="tr-TR" sz="2800" dirty="0" smtClean="0">
                <a:latin typeface="00300" panose="00000400000000000000" pitchFamily="2" charset="0"/>
              </a:rPr>
              <a:t>Fiziksel uygunluk, h</a:t>
            </a:r>
            <a:r>
              <a:rPr lang="en-GB" sz="2800" dirty="0" err="1" smtClean="0">
                <a:latin typeface="00300" panose="00000400000000000000" pitchFamily="2" charset="0"/>
              </a:rPr>
              <a:t>areketlerin</a:t>
            </a:r>
            <a:r>
              <a:rPr lang="en-GB" sz="2800" dirty="0" smtClean="0">
                <a:latin typeface="00300" panose="00000400000000000000" pitchFamily="2" charset="0"/>
              </a:rPr>
              <a:t> </a:t>
            </a:r>
            <a:r>
              <a:rPr lang="en-GB" sz="2800" dirty="0" err="1">
                <a:latin typeface="00300" panose="00000400000000000000" pitchFamily="2" charset="0"/>
              </a:rPr>
              <a:t>doğru</a:t>
            </a:r>
            <a:r>
              <a:rPr lang="en-GB" sz="2800" dirty="0">
                <a:latin typeface="00300" panose="00000400000000000000" pitchFamily="2" charset="0"/>
              </a:rPr>
              <a:t> </a:t>
            </a:r>
            <a:r>
              <a:rPr lang="en-GB" sz="2800" dirty="0" err="1">
                <a:latin typeface="00300" panose="00000400000000000000" pitchFamily="2" charset="0"/>
              </a:rPr>
              <a:t>olarak</a:t>
            </a:r>
            <a:r>
              <a:rPr lang="en-GB" sz="2800" dirty="0">
                <a:latin typeface="00300" panose="00000400000000000000" pitchFamily="2" charset="0"/>
              </a:rPr>
              <a:t> </a:t>
            </a:r>
            <a:r>
              <a:rPr lang="en-GB" sz="2800" dirty="0" err="1">
                <a:latin typeface="00300" panose="00000400000000000000" pitchFamily="2" charset="0"/>
              </a:rPr>
              <a:t>yapılmasını</a:t>
            </a:r>
            <a:r>
              <a:rPr lang="en-GB" sz="2800" dirty="0">
                <a:latin typeface="00300" panose="00000400000000000000" pitchFamily="2" charset="0"/>
              </a:rPr>
              <a:t> ve </a:t>
            </a:r>
            <a:r>
              <a:rPr lang="en-GB" sz="2800" dirty="0" err="1">
                <a:latin typeface="00300" panose="00000400000000000000" pitchFamily="2" charset="0"/>
              </a:rPr>
              <a:t>fiziksel</a:t>
            </a:r>
            <a:r>
              <a:rPr lang="en-GB" sz="2800" dirty="0">
                <a:latin typeface="00300" panose="00000400000000000000" pitchFamily="2" charset="0"/>
              </a:rPr>
              <a:t> </a:t>
            </a:r>
            <a:r>
              <a:rPr lang="en-GB" sz="2800" dirty="0" err="1">
                <a:latin typeface="00300" panose="00000400000000000000" pitchFamily="2" charset="0"/>
              </a:rPr>
              <a:t>dayanıklılıkla</a:t>
            </a:r>
            <a:r>
              <a:rPr lang="en-GB" sz="2800" dirty="0">
                <a:latin typeface="00300" panose="00000400000000000000" pitchFamily="2" charset="0"/>
              </a:rPr>
              <a:t> </a:t>
            </a:r>
            <a:r>
              <a:rPr lang="en-GB" sz="2800" dirty="0" err="1">
                <a:latin typeface="00300" panose="00000400000000000000" pitchFamily="2" charset="0"/>
              </a:rPr>
              <a:t>ilgili</a:t>
            </a:r>
            <a:r>
              <a:rPr lang="en-GB" sz="2800" dirty="0">
                <a:latin typeface="00300" panose="00000400000000000000" pitchFamily="2" charset="0"/>
              </a:rPr>
              <a:t> </a:t>
            </a:r>
            <a:r>
              <a:rPr lang="en-GB" sz="2800" dirty="0" err="1">
                <a:latin typeface="00300" panose="00000400000000000000" pitchFamily="2" charset="0"/>
              </a:rPr>
              <a:t>olarak</a:t>
            </a:r>
            <a:r>
              <a:rPr lang="en-GB" sz="2800" dirty="0">
                <a:latin typeface="00300" panose="00000400000000000000" pitchFamily="2" charset="0"/>
              </a:rPr>
              <a:t> </a:t>
            </a:r>
            <a:r>
              <a:rPr lang="en-GB" sz="2800" dirty="0" err="1">
                <a:latin typeface="00300" panose="00000400000000000000" pitchFamily="2" charset="0"/>
              </a:rPr>
              <a:t>vücudun</a:t>
            </a:r>
            <a:r>
              <a:rPr lang="en-GB" sz="2800" dirty="0">
                <a:latin typeface="00300" panose="00000400000000000000" pitchFamily="2" charset="0"/>
              </a:rPr>
              <a:t> </a:t>
            </a:r>
            <a:r>
              <a:rPr lang="en-GB" sz="2800" dirty="0" err="1">
                <a:latin typeface="00300" panose="00000400000000000000" pitchFamily="2" charset="0"/>
              </a:rPr>
              <a:t>mevcut</a:t>
            </a:r>
            <a:r>
              <a:rPr lang="en-GB" sz="2800" dirty="0">
                <a:latin typeface="00300" panose="00000400000000000000" pitchFamily="2" charset="0"/>
              </a:rPr>
              <a:t> </a:t>
            </a:r>
            <a:r>
              <a:rPr lang="en-GB" sz="2800" dirty="0" err="1">
                <a:latin typeface="00300" panose="00000400000000000000" pitchFamily="2" charset="0"/>
              </a:rPr>
              <a:t>kondisyon</a:t>
            </a:r>
            <a:r>
              <a:rPr lang="en-GB" sz="2800" dirty="0">
                <a:latin typeface="00300" panose="00000400000000000000" pitchFamily="2" charset="0"/>
              </a:rPr>
              <a:t> </a:t>
            </a:r>
            <a:r>
              <a:rPr lang="en-GB" sz="2800" dirty="0" err="1">
                <a:latin typeface="00300" panose="00000400000000000000" pitchFamily="2" charset="0"/>
              </a:rPr>
              <a:t>durumunu</a:t>
            </a:r>
            <a:r>
              <a:rPr lang="en-GB" sz="2800" dirty="0">
                <a:latin typeface="00300" panose="00000400000000000000" pitchFamily="2" charset="0"/>
              </a:rPr>
              <a:t> </a:t>
            </a:r>
            <a:r>
              <a:rPr lang="en-GB" sz="2800" dirty="0" err="1">
                <a:latin typeface="00300" panose="00000400000000000000" pitchFamily="2" charset="0"/>
              </a:rPr>
              <a:t>ifade</a:t>
            </a:r>
            <a:r>
              <a:rPr lang="en-GB" sz="2800" dirty="0">
                <a:latin typeface="00300" panose="00000400000000000000" pitchFamily="2" charset="0"/>
              </a:rPr>
              <a:t> </a:t>
            </a:r>
            <a:r>
              <a:rPr lang="en-GB" sz="2800" dirty="0" err="1">
                <a:latin typeface="00300" panose="00000400000000000000" pitchFamily="2" charset="0"/>
              </a:rPr>
              <a:t>eder</a:t>
            </a:r>
            <a:r>
              <a:rPr lang="en-GB" sz="2800" dirty="0">
                <a:latin typeface="00300" panose="00000400000000000000" pitchFamily="2" charset="0"/>
              </a:rPr>
              <a:t>. Bu </a:t>
            </a:r>
            <a:r>
              <a:rPr lang="en-GB" sz="2800" dirty="0" err="1">
                <a:latin typeface="00300" panose="00000400000000000000" pitchFamily="2" charset="0"/>
              </a:rPr>
              <a:t>tanıma</a:t>
            </a:r>
            <a:r>
              <a:rPr lang="en-GB" sz="2800" dirty="0">
                <a:latin typeface="00300" panose="00000400000000000000" pitchFamily="2" charset="0"/>
              </a:rPr>
              <a:t> </a:t>
            </a:r>
            <a:r>
              <a:rPr lang="en-GB" sz="2800" dirty="0" err="1">
                <a:latin typeface="00300" panose="00000400000000000000" pitchFamily="2" charset="0"/>
              </a:rPr>
              <a:t>göre</a:t>
            </a:r>
            <a:r>
              <a:rPr lang="en-GB" sz="2800" dirty="0">
                <a:latin typeface="00300" panose="00000400000000000000" pitchFamily="2" charset="0"/>
              </a:rPr>
              <a:t> </a:t>
            </a:r>
            <a:r>
              <a:rPr lang="en-GB" sz="2800" dirty="0" err="1">
                <a:latin typeface="00300" panose="00000400000000000000" pitchFamily="2" charset="0"/>
              </a:rPr>
              <a:t>fiziksel</a:t>
            </a:r>
            <a:r>
              <a:rPr lang="en-GB" sz="2800" dirty="0">
                <a:latin typeface="00300" panose="00000400000000000000" pitchFamily="2" charset="0"/>
              </a:rPr>
              <a:t> </a:t>
            </a:r>
            <a:r>
              <a:rPr lang="en-GB" sz="2800" dirty="0" err="1">
                <a:latin typeface="00300" panose="00000400000000000000" pitchFamily="2" charset="0"/>
              </a:rPr>
              <a:t>uygunluğu</a:t>
            </a:r>
            <a:r>
              <a:rPr lang="en-GB" sz="2800" dirty="0">
                <a:latin typeface="00300" panose="00000400000000000000" pitchFamily="2" charset="0"/>
              </a:rPr>
              <a:t> en </a:t>
            </a:r>
            <a:r>
              <a:rPr lang="en-GB" sz="2800" dirty="0" err="1">
                <a:latin typeface="00300" panose="00000400000000000000" pitchFamily="2" charset="0"/>
              </a:rPr>
              <a:t>yüksek</a:t>
            </a:r>
            <a:r>
              <a:rPr lang="en-GB" sz="2800" dirty="0">
                <a:latin typeface="00300" panose="00000400000000000000" pitchFamily="2" charset="0"/>
              </a:rPr>
              <a:t> </a:t>
            </a:r>
            <a:r>
              <a:rPr lang="en-GB" sz="2800" dirty="0" err="1">
                <a:latin typeface="00300" panose="00000400000000000000" pitchFamily="2" charset="0"/>
              </a:rPr>
              <a:t>olan</a:t>
            </a:r>
            <a:r>
              <a:rPr lang="en-GB" sz="2800" dirty="0">
                <a:latin typeface="00300" panose="00000400000000000000" pitchFamily="2" charset="0"/>
              </a:rPr>
              <a:t> </a:t>
            </a:r>
            <a:r>
              <a:rPr lang="en-GB" sz="2800" dirty="0" err="1">
                <a:latin typeface="00300" panose="00000400000000000000" pitchFamily="2" charset="0"/>
              </a:rPr>
              <a:t>kişi</a:t>
            </a:r>
            <a:r>
              <a:rPr lang="en-GB" sz="2800" dirty="0">
                <a:latin typeface="00300" panose="00000400000000000000" pitchFamily="2" charset="0"/>
              </a:rPr>
              <a:t> </a:t>
            </a:r>
            <a:r>
              <a:rPr lang="en-GB" sz="2800" dirty="0" err="1">
                <a:latin typeface="00300" panose="00000400000000000000" pitchFamily="2" charset="0"/>
              </a:rPr>
              <a:t>yorulmaksızın</a:t>
            </a:r>
            <a:r>
              <a:rPr lang="en-GB" sz="2800" dirty="0">
                <a:latin typeface="00300" panose="00000400000000000000" pitchFamily="2" charset="0"/>
              </a:rPr>
              <a:t> en </a:t>
            </a:r>
            <a:r>
              <a:rPr lang="en-GB" sz="2800" dirty="0" err="1">
                <a:latin typeface="00300" panose="00000400000000000000" pitchFamily="2" charset="0"/>
              </a:rPr>
              <a:t>uzun</a:t>
            </a:r>
            <a:r>
              <a:rPr lang="en-GB" sz="2800" dirty="0">
                <a:latin typeface="00300" panose="00000400000000000000" pitchFamily="2" charset="0"/>
              </a:rPr>
              <a:t> </a:t>
            </a:r>
            <a:r>
              <a:rPr lang="en-GB" sz="2800" dirty="0" err="1">
                <a:latin typeface="00300" panose="00000400000000000000" pitchFamily="2" charset="0"/>
              </a:rPr>
              <a:t>süre</a:t>
            </a:r>
            <a:r>
              <a:rPr lang="en-GB" sz="2800" dirty="0">
                <a:latin typeface="00300" panose="00000400000000000000" pitchFamily="2" charset="0"/>
              </a:rPr>
              <a:t> </a:t>
            </a:r>
            <a:r>
              <a:rPr lang="en-GB" sz="2800" dirty="0" err="1">
                <a:latin typeface="00300" panose="00000400000000000000" pitchFamily="2" charset="0"/>
              </a:rPr>
              <a:t>hareket</a:t>
            </a:r>
            <a:r>
              <a:rPr lang="en-GB" sz="2800" dirty="0">
                <a:latin typeface="00300" panose="00000400000000000000" pitchFamily="2" charset="0"/>
              </a:rPr>
              <a:t> </a:t>
            </a:r>
            <a:r>
              <a:rPr lang="en-GB" sz="2800" dirty="0" err="1">
                <a:latin typeface="00300" panose="00000400000000000000" pitchFamily="2" charset="0"/>
              </a:rPr>
              <a:t>edebilen</a:t>
            </a:r>
            <a:r>
              <a:rPr lang="en-GB" sz="2800" dirty="0">
                <a:latin typeface="00300" panose="00000400000000000000" pitchFamily="2" charset="0"/>
              </a:rPr>
              <a:t> </a:t>
            </a:r>
            <a:r>
              <a:rPr lang="en-GB" sz="2800" dirty="0" err="1">
                <a:latin typeface="00300" panose="00000400000000000000" pitchFamily="2" charset="0"/>
              </a:rPr>
              <a:t>kişidir</a:t>
            </a:r>
            <a:r>
              <a:rPr lang="en-GB" sz="2800" dirty="0" smtClean="0">
                <a:latin typeface="00300" panose="00000400000000000000" pitchFamily="2" charset="0"/>
              </a:rPr>
              <a:t>. </a:t>
            </a:r>
            <a:r>
              <a:rPr lang="en-GB" sz="2800" dirty="0" err="1" smtClean="0">
                <a:latin typeface="00300" panose="00000400000000000000" pitchFamily="2" charset="0"/>
              </a:rPr>
              <a:t>Fiziksel</a:t>
            </a:r>
            <a:r>
              <a:rPr lang="en-GB" sz="2800" dirty="0" smtClean="0">
                <a:latin typeface="00300" panose="00000400000000000000" pitchFamily="2" charset="0"/>
              </a:rPr>
              <a:t> </a:t>
            </a:r>
            <a:r>
              <a:rPr lang="en-GB" sz="2800" dirty="0" err="1">
                <a:latin typeface="00300" panose="00000400000000000000" pitchFamily="2" charset="0"/>
              </a:rPr>
              <a:t>uygunluk</a:t>
            </a:r>
            <a:r>
              <a:rPr lang="en-GB" sz="2800" dirty="0">
                <a:latin typeface="00300" panose="00000400000000000000" pitchFamily="2" charset="0"/>
              </a:rPr>
              <a:t>, </a:t>
            </a:r>
            <a:r>
              <a:rPr lang="en-GB" sz="2800" dirty="0" err="1">
                <a:latin typeface="00300" panose="00000400000000000000" pitchFamily="2" charset="0"/>
              </a:rPr>
              <a:t>aktiviteleri</a:t>
            </a:r>
            <a:r>
              <a:rPr lang="en-GB" sz="2800" dirty="0">
                <a:latin typeface="00300" panose="00000400000000000000" pitchFamily="2" charset="0"/>
              </a:rPr>
              <a:t> </a:t>
            </a:r>
            <a:r>
              <a:rPr lang="en-GB" sz="2800" dirty="0" err="1">
                <a:latin typeface="00300" panose="00000400000000000000" pitchFamily="2" charset="0"/>
              </a:rPr>
              <a:t>başarılı</a:t>
            </a:r>
            <a:r>
              <a:rPr lang="en-GB" sz="2800" dirty="0">
                <a:latin typeface="00300" panose="00000400000000000000" pitchFamily="2" charset="0"/>
              </a:rPr>
              <a:t> </a:t>
            </a:r>
            <a:r>
              <a:rPr lang="en-GB" sz="2800" dirty="0" err="1">
                <a:latin typeface="00300" panose="00000400000000000000" pitchFamily="2" charset="0"/>
              </a:rPr>
              <a:t>bir</a:t>
            </a:r>
            <a:r>
              <a:rPr lang="en-GB" sz="2800" dirty="0">
                <a:latin typeface="00300" panose="00000400000000000000" pitchFamily="2" charset="0"/>
              </a:rPr>
              <a:t> </a:t>
            </a:r>
            <a:r>
              <a:rPr lang="en-GB" sz="2800" dirty="0" err="1">
                <a:latin typeface="00300" panose="00000400000000000000" pitchFamily="2" charset="0"/>
              </a:rPr>
              <a:t>şekilde</a:t>
            </a:r>
            <a:r>
              <a:rPr lang="en-GB" sz="2800" dirty="0">
                <a:latin typeface="00300" panose="00000400000000000000" pitchFamily="2" charset="0"/>
              </a:rPr>
              <a:t> </a:t>
            </a:r>
            <a:r>
              <a:rPr lang="en-GB" sz="2800" dirty="0" err="1">
                <a:latin typeface="00300" panose="00000400000000000000" pitchFamily="2" charset="0"/>
              </a:rPr>
              <a:t>yapma</a:t>
            </a:r>
            <a:r>
              <a:rPr lang="en-GB" sz="2800" dirty="0">
                <a:latin typeface="00300" panose="00000400000000000000" pitchFamily="2" charset="0"/>
              </a:rPr>
              <a:t> </a:t>
            </a:r>
            <a:r>
              <a:rPr lang="en-GB" sz="2800" dirty="0" err="1">
                <a:latin typeface="00300" panose="00000400000000000000" pitchFamily="2" charset="0"/>
              </a:rPr>
              <a:t>yeteneği</a:t>
            </a:r>
            <a:r>
              <a:rPr lang="en-GB" sz="2800" dirty="0">
                <a:latin typeface="00300" panose="00000400000000000000" pitchFamily="2" charset="0"/>
              </a:rPr>
              <a:t> </a:t>
            </a:r>
            <a:r>
              <a:rPr lang="en-GB" sz="2800" dirty="0" err="1">
                <a:latin typeface="00300" panose="00000400000000000000" pitchFamily="2" charset="0"/>
              </a:rPr>
              <a:t>olarak</a:t>
            </a:r>
            <a:r>
              <a:rPr lang="en-GB" sz="2800" dirty="0">
                <a:latin typeface="00300" panose="00000400000000000000" pitchFamily="2" charset="0"/>
              </a:rPr>
              <a:t> da </a:t>
            </a:r>
            <a:r>
              <a:rPr lang="en-GB" sz="2800" dirty="0" err="1">
                <a:latin typeface="00300" panose="00000400000000000000" pitchFamily="2" charset="0"/>
              </a:rPr>
              <a:t>tanımlanabilir</a:t>
            </a:r>
            <a:r>
              <a:rPr lang="en-GB" sz="2800" dirty="0">
                <a:latin typeface="00300" panose="00000400000000000000" pitchFamily="2" charset="0"/>
              </a:rPr>
              <a:t>.</a:t>
            </a:r>
          </a:p>
        </p:txBody>
      </p:sp>
      <p:sp>
        <p:nvSpPr>
          <p:cNvPr id="6" name="TextBox 5"/>
          <p:cNvSpPr txBox="1"/>
          <p:nvPr/>
        </p:nvSpPr>
        <p:spPr>
          <a:xfrm>
            <a:off x="88901" y="54233"/>
            <a:ext cx="12191999" cy="830997"/>
          </a:xfrm>
          <a:prstGeom prst="rect">
            <a:avLst/>
          </a:prstGeom>
          <a:noFill/>
        </p:spPr>
        <p:txBody>
          <a:bodyPr wrap="square" rtlCol="0">
            <a:spAutoFit/>
          </a:bodyPr>
          <a:lstStyle/>
          <a:p>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Fiziksel</a:t>
            </a:r>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Uygunluk</a:t>
            </a:r>
            <a:r>
              <a:rPr lang="tr-TR"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 (FU)</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2975312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278296" y="1478943"/>
            <a:ext cx="7943353" cy="369332"/>
          </a:xfrm>
          <a:prstGeom prst="rect">
            <a:avLst/>
          </a:prstGeom>
          <a:noFill/>
        </p:spPr>
        <p:txBody>
          <a:bodyPr wrap="square" rtlCol="0">
            <a:spAutoFit/>
          </a:bodyPr>
          <a:lstStyle/>
          <a:p>
            <a:endParaRPr lang="tr-TR" dirty="0"/>
          </a:p>
        </p:txBody>
      </p:sp>
      <p:sp>
        <p:nvSpPr>
          <p:cNvPr id="6" name="Metin kutusu 5"/>
          <p:cNvSpPr txBox="1"/>
          <p:nvPr/>
        </p:nvSpPr>
        <p:spPr>
          <a:xfrm>
            <a:off x="292468" y="1476239"/>
            <a:ext cx="4374423" cy="3970318"/>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tr-TR" sz="2800" dirty="0" smtClean="0">
                <a:latin typeface="00300" pitchFamily="2" charset="0"/>
              </a:rPr>
              <a:t>Aerobik dayanıklılık</a:t>
            </a:r>
          </a:p>
          <a:p>
            <a:pPr marL="457200" indent="-457200" algn="just">
              <a:lnSpc>
                <a:spcPct val="150000"/>
              </a:lnSpc>
              <a:buFont typeface="Arial" panose="020B0604020202020204" pitchFamily="34" charset="0"/>
              <a:buChar char="•"/>
            </a:pPr>
            <a:r>
              <a:rPr lang="tr-TR" sz="2800" dirty="0" smtClean="0">
                <a:latin typeface="00300" pitchFamily="2" charset="0"/>
              </a:rPr>
              <a:t>Kassal uygunluk</a:t>
            </a:r>
          </a:p>
          <a:p>
            <a:pPr marL="715963" indent="-276225" algn="just">
              <a:lnSpc>
                <a:spcPct val="150000"/>
              </a:lnSpc>
              <a:buFont typeface="Courier New" panose="02070309020205020404" pitchFamily="49" charset="0"/>
              <a:buChar char="o"/>
            </a:pPr>
            <a:r>
              <a:rPr lang="tr-TR" sz="2800" dirty="0" smtClean="0">
                <a:solidFill>
                  <a:srgbClr val="0070C0"/>
                </a:solidFill>
                <a:latin typeface="00300" pitchFamily="2" charset="0"/>
              </a:rPr>
              <a:t>Kas kuvveti</a:t>
            </a:r>
          </a:p>
          <a:p>
            <a:pPr marL="715963" indent="-276225" algn="just">
              <a:lnSpc>
                <a:spcPct val="150000"/>
              </a:lnSpc>
              <a:buFont typeface="Courier New" panose="02070309020205020404" pitchFamily="49" charset="0"/>
              <a:buChar char="o"/>
            </a:pPr>
            <a:r>
              <a:rPr lang="tr-TR" sz="2800" dirty="0" smtClean="0">
                <a:solidFill>
                  <a:srgbClr val="0070C0"/>
                </a:solidFill>
                <a:latin typeface="00300" pitchFamily="2" charset="0"/>
              </a:rPr>
              <a:t>Kassal dayanıklılık</a:t>
            </a:r>
          </a:p>
          <a:p>
            <a:pPr marL="457200" indent="-457200" algn="just">
              <a:lnSpc>
                <a:spcPct val="150000"/>
              </a:lnSpc>
              <a:buFont typeface="Arial" panose="020B0604020202020204" pitchFamily="34" charset="0"/>
              <a:buChar char="•"/>
            </a:pPr>
            <a:r>
              <a:rPr lang="en-GB" sz="2800" dirty="0" err="1" smtClean="0">
                <a:latin typeface="00300" pitchFamily="2" charset="0"/>
              </a:rPr>
              <a:t>Vücut</a:t>
            </a:r>
            <a:r>
              <a:rPr lang="tr-TR" sz="2800" dirty="0" smtClean="0">
                <a:latin typeface="00300" pitchFamily="2" charset="0"/>
              </a:rPr>
              <a:t> kompozisyonu</a:t>
            </a:r>
            <a:endParaRPr lang="tr-TR" sz="2800" dirty="0">
              <a:latin typeface="00300" pitchFamily="2" charset="0"/>
            </a:endParaRPr>
          </a:p>
          <a:p>
            <a:pPr marL="457200" indent="-457200" algn="just">
              <a:lnSpc>
                <a:spcPct val="150000"/>
              </a:lnSpc>
              <a:buFont typeface="Arial" panose="020B0604020202020204" pitchFamily="34" charset="0"/>
              <a:buChar char="•"/>
            </a:pPr>
            <a:r>
              <a:rPr lang="tr-TR" sz="2800" dirty="0" smtClean="0">
                <a:latin typeface="00300" pitchFamily="2" charset="0"/>
              </a:rPr>
              <a:t>Esneklik</a:t>
            </a:r>
            <a:endParaRPr lang="tr-TR" sz="2800" dirty="0">
              <a:latin typeface="00300" pitchFamily="2" charset="0"/>
            </a:endParaRPr>
          </a:p>
        </p:txBody>
      </p:sp>
      <p:pic>
        <p:nvPicPr>
          <p:cNvPr id="7" name="Resim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0168" y="1415854"/>
            <a:ext cx="5342194" cy="4168687"/>
          </a:xfrm>
          <a:prstGeom prst="rect">
            <a:avLst/>
          </a:prstGeom>
        </p:spPr>
      </p:pic>
      <p:sp>
        <p:nvSpPr>
          <p:cNvPr id="8" name="TextBox 7"/>
          <p:cNvSpPr txBox="1"/>
          <p:nvPr/>
        </p:nvSpPr>
        <p:spPr>
          <a:xfrm>
            <a:off x="88901" y="54233"/>
            <a:ext cx="12191999" cy="830997"/>
          </a:xfrm>
          <a:prstGeom prst="rect">
            <a:avLst/>
          </a:prstGeom>
          <a:noFill/>
        </p:spPr>
        <p:txBody>
          <a:bodyPr wrap="square" rtlCol="0">
            <a:spAutoFit/>
          </a:bodyPr>
          <a:lstStyle/>
          <a:p>
            <a:r>
              <a:rPr lang="en-GB" sz="4800" b="1" u="sng" dirty="0"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FU </a:t>
            </a:r>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Bileşenleri</a:t>
            </a:r>
            <a:endParaRPr lang="tr-TR" sz="4800" b="1" u="sng"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spTree>
    <p:extLst>
      <p:ext uri="{BB962C8B-B14F-4D97-AF65-F5344CB8AC3E}">
        <p14:creationId xmlns:p14="http://schemas.microsoft.com/office/powerpoint/2010/main" val="2855752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82026" y="925096"/>
            <a:ext cx="8539280" cy="5262979"/>
          </a:xfrm>
          <a:prstGeom prst="rect">
            <a:avLst/>
          </a:prstGeom>
          <a:noFill/>
        </p:spPr>
        <p:txBody>
          <a:bodyPr wrap="square" rtlCol="0">
            <a:spAutoFit/>
          </a:bodyPr>
          <a:lstStyle/>
          <a:p>
            <a:pPr algn="just">
              <a:lnSpc>
                <a:spcPct val="150000"/>
              </a:lnSpc>
            </a:pPr>
            <a:r>
              <a:rPr lang="tr-TR" sz="2800" dirty="0" smtClean="0">
                <a:latin typeface="00300" pitchFamily="2" charset="0"/>
              </a:rPr>
              <a:t>Egzersiz, hareket yoluyla bireye katkıda bulunan, bireye motor ve sportif beceriler ile fiziksel aktiviteye yönelik olumlu davranışlar kazandıran ve fiziksel uygunluk gelişiminin sağlanması için önemlidir. Fiziksel uygunluk, fiziksel aktivitenin doğru şekilde yapılmasıyla gelişir. </a:t>
            </a:r>
            <a:r>
              <a:rPr lang="tr-TR" sz="2800" dirty="0">
                <a:latin typeface="00300" pitchFamily="2" charset="0"/>
              </a:rPr>
              <a:t>Fiziksel aktivite ve fiziksel uygunluk unsurları birbiriyle ilişkili kavramlar olup, özellikle sağlıklı toplumların </a:t>
            </a:r>
            <a:r>
              <a:rPr lang="tr-TR" sz="2800" dirty="0" smtClean="0">
                <a:latin typeface="00300" pitchFamily="2" charset="0"/>
              </a:rPr>
              <a:t>oluşturulmasında katkı sağlamaktadır.</a:t>
            </a:r>
            <a:endParaRPr lang="tr-TR" sz="2800" dirty="0">
              <a:latin typeface="00300" pitchFamily="2" charset="0"/>
            </a:endParaRPr>
          </a:p>
        </p:txBody>
      </p:sp>
      <p:sp>
        <p:nvSpPr>
          <p:cNvPr id="4" name="TextBox 3"/>
          <p:cNvSpPr txBox="1"/>
          <p:nvPr/>
        </p:nvSpPr>
        <p:spPr>
          <a:xfrm>
            <a:off x="88901" y="54233"/>
            <a:ext cx="12191999" cy="830997"/>
          </a:xfrm>
          <a:prstGeom prst="rect">
            <a:avLst/>
          </a:prstGeom>
          <a:noFill/>
        </p:spPr>
        <p:txBody>
          <a:bodyPr wrap="square" rtlCol="0">
            <a:spAutoFit/>
          </a:bodyPr>
          <a:lstStyle/>
          <a:p>
            <a:r>
              <a:rPr lang="en-GB" sz="4800" b="1" u="sng"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Sonu</a:t>
            </a:r>
            <a:r>
              <a:rPr lang="en-GB" sz="4800" b="1" dirty="0" err="1" smtClean="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rPr>
              <a:t>ç</a:t>
            </a:r>
            <a:endParaRPr lang="tr-TR" sz="4800" b="1" dirty="0">
              <a:ln w="10160">
                <a:solidFill>
                  <a:schemeClr val="accent5"/>
                </a:solidFill>
                <a:prstDash val="solid"/>
              </a:ln>
              <a:solidFill>
                <a:srgbClr val="FFFFFF"/>
              </a:solidFill>
              <a:effectLst>
                <a:glow rad="101600">
                  <a:schemeClr val="tx1">
                    <a:alpha val="60000"/>
                  </a:schemeClr>
                </a:glow>
                <a:outerShdw blurRad="38100" dist="22860" dir="5400000" algn="tl" rotWithShape="0">
                  <a:srgbClr val="000000">
                    <a:alpha val="30000"/>
                  </a:srgbClr>
                </a:outerShdw>
              </a:effectLst>
              <a:latin typeface="00300" pitchFamily="2" charset="0"/>
            </a:endParaRPr>
          </a:p>
        </p:txBody>
      </p:sp>
      <p:pic>
        <p:nvPicPr>
          <p:cNvPr id="1026" name="Picture 2" descr="Image result for exercise elderly"/>
          <p:cNvPicPr>
            <a:picLocks noChangeAspect="1" noChangeArrowheads="1"/>
          </p:cNvPicPr>
          <p:nvPr/>
        </p:nvPicPr>
        <p:blipFill rotWithShape="1">
          <a:blip r:embed="rId2">
            <a:extLst>
              <a:ext uri="{28A0092B-C50C-407E-A947-70E740481C1C}">
                <a14:useLocalDpi xmlns:a14="http://schemas.microsoft.com/office/drawing/2010/main" val="0"/>
              </a:ext>
            </a:extLst>
          </a:blip>
          <a:srcRect l="14240" r="12009"/>
          <a:stretch/>
        </p:blipFill>
        <p:spPr bwMode="auto">
          <a:xfrm>
            <a:off x="8919712" y="1419013"/>
            <a:ext cx="2993367" cy="405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7170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4778</TotalTime>
  <Words>612</Words>
  <Application>Microsoft Office PowerPoint</Application>
  <PresentationFormat>Widescreen</PresentationFormat>
  <Paragraphs>54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00300</vt: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Yrd. Doç. Dr. Yetkin Utku KAMUK</dc:creator>
  <cp:lastModifiedBy>LENOVO</cp:lastModifiedBy>
  <cp:revision>404</cp:revision>
  <dcterms:created xsi:type="dcterms:W3CDTF">2015-11-26T07:58:26Z</dcterms:created>
  <dcterms:modified xsi:type="dcterms:W3CDTF">2022-03-13T10:50:51Z</dcterms:modified>
</cp:coreProperties>
</file>